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media/image1.jpeg" ContentType="image/jpeg"/>
  <Override PartName="/ppt/media/image2.jpeg" ContentType="image/jpeg"/>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71" name="Shape 71"/>
          <p:cNvSpPr/>
          <p:nvPr>
            <p:ph type="sldImg"/>
          </p:nvPr>
        </p:nvSpPr>
        <p:spPr>
          <a:xfrm>
            <a:off x="1143000" y="685800"/>
            <a:ext cx="4572000" cy="3429000"/>
          </a:xfrm>
          <a:prstGeom prst="rect">
            <a:avLst/>
          </a:prstGeom>
        </p:spPr>
        <p:txBody>
          <a:bodyPr/>
          <a:lstStyle/>
          <a:p>
            <a:pPr/>
          </a:p>
        </p:txBody>
      </p:sp>
      <p:sp>
        <p:nvSpPr>
          <p:cNvPr id="72" name="Shape 7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3.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0" name="Shape 80"/>
          <p:cNvSpPr/>
          <p:nvPr>
            <p:ph type="sldImg"/>
          </p:nvPr>
        </p:nvSpPr>
        <p:spPr>
          <a:prstGeom prst="rect">
            <a:avLst/>
          </a:prstGeom>
        </p:spPr>
        <p:txBody>
          <a:bodyPr/>
          <a:lstStyle/>
          <a:p>
            <a:pPr/>
          </a:p>
        </p:txBody>
      </p:sp>
      <p:sp>
        <p:nvSpPr>
          <p:cNvPr id="81" name="Shape 81"/>
          <p:cNvSpPr/>
          <p:nvPr>
            <p:ph type="body" sz="quarter" idx="1"/>
          </p:nvPr>
        </p:nvSpPr>
        <p:spPr>
          <a:prstGeom prst="rect">
            <a:avLst/>
          </a:prstGeom>
        </p:spPr>
        <p:txBody>
          <a:bodyPr/>
          <a:lstStyle/>
          <a:p>
            <a:pPr/>
            <a:r>
              <a:t>The slide guide is meant to be used with PowerPoint.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Shape 157"/>
          <p:cNvSpPr/>
          <p:nvPr>
            <p:ph type="sldImg"/>
          </p:nvPr>
        </p:nvSpPr>
        <p:spPr>
          <a:prstGeom prst="rect">
            <a:avLst/>
          </a:prstGeom>
        </p:spPr>
        <p:txBody>
          <a:bodyPr/>
          <a:lstStyle/>
          <a:p>
            <a:pPr/>
          </a:p>
        </p:txBody>
      </p:sp>
      <p:sp>
        <p:nvSpPr>
          <p:cNvPr id="158" name="Shape 158"/>
          <p:cNvSpPr/>
          <p:nvPr>
            <p:ph type="body" sz="quarter" idx="1"/>
          </p:nvPr>
        </p:nvSpPr>
        <p:spPr>
          <a:prstGeom prst="rect">
            <a:avLst/>
          </a:prstGeom>
        </p:spPr>
        <p:txBody>
          <a:bodyPr/>
          <a:lstStyle/>
          <a:p>
            <a:pPr/>
            <a:r>
              <a:t>Simple is best. It would probably be a mistake to take a detailed graph that appears in the proceedings and use it directly in a slide.</a:t>
            </a:r>
          </a:p>
          <a:p>
            <a:pPr/>
          </a:p>
          <a:p>
            <a:pPr/>
            <a:r>
              <a:t>Use graphs to summarize relationships.</a:t>
            </a:r>
          </a:p>
          <a:p>
            <a:pPr/>
          </a:p>
          <a:p>
            <a:pPr>
              <a:spcBef>
                <a:spcPts val="900"/>
              </a:spcBef>
              <a:defRPr sz="2600"/>
            </a:pPr>
            <a:r>
              <a:t>Make sure that all numbering on your graphs is AT LEAST 24 POINT FONT OR LARGER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Shape 166"/>
          <p:cNvSpPr/>
          <p:nvPr>
            <p:ph type="sldImg"/>
          </p:nvPr>
        </p:nvSpPr>
        <p:spPr>
          <a:prstGeom prst="rect">
            <a:avLst/>
          </a:prstGeom>
        </p:spPr>
        <p:txBody>
          <a:bodyPr/>
          <a:lstStyle/>
          <a:p>
            <a:pPr/>
          </a:p>
        </p:txBody>
      </p:sp>
      <p:sp>
        <p:nvSpPr>
          <p:cNvPr id="167" name="Shape 167"/>
          <p:cNvSpPr/>
          <p:nvPr>
            <p:ph type="body" sz="quarter" idx="1"/>
          </p:nvPr>
        </p:nvSpPr>
        <p:spPr>
          <a:prstGeom prst="rect">
            <a:avLst/>
          </a:prstGeom>
        </p:spPr>
        <p:txBody>
          <a:bodyPr/>
          <a:lstStyle/>
          <a:p>
            <a:pPr/>
            <a:r>
              <a:t> The text in the “slide” above speaks for itself. Probably no author would combine all the bad practices into one single slide, but a few of the bad practices creep into many presentations each year.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Shape 211"/>
          <p:cNvSpPr/>
          <p:nvPr>
            <p:ph type="sldImg"/>
          </p:nvPr>
        </p:nvSpPr>
        <p:spPr>
          <a:prstGeom prst="rect">
            <a:avLst/>
          </a:prstGeom>
        </p:spPr>
        <p:txBody>
          <a:bodyPr/>
          <a:lstStyle/>
          <a:p>
            <a:pPr/>
          </a:p>
        </p:txBody>
      </p:sp>
      <p:sp>
        <p:nvSpPr>
          <p:cNvPr id="212" name="Shape 212"/>
          <p:cNvSpPr/>
          <p:nvPr>
            <p:ph type="body" sz="quarter" idx="1"/>
          </p:nvPr>
        </p:nvSpPr>
        <p:spPr>
          <a:prstGeom prst="rect">
            <a:avLst/>
          </a:prstGeom>
        </p:spPr>
        <p:txBody>
          <a:bodyPr/>
          <a:lstStyle/>
          <a:p>
            <a:pPr/>
            <a:r>
              <a:t>This slide does not look too horrible on a monitor, but it is very poor when projected. The orange/green/yellow combination in the PSMB box becomes unreadable.</a:t>
            </a:r>
          </a:p>
          <a:p>
            <a:pPr/>
          </a:p>
          <a:p>
            <a:pPr/>
            <a:r>
              <a:t>Signal names to the right of PSMB are too small, even near the front of a session room. Note that they are readable on a monitor, though.</a:t>
            </a:r>
          </a:p>
          <a:p>
            <a:pPr/>
          </a:p>
          <a:p>
            <a:pPr/>
            <a:r>
              <a:t>The red 1-point vertical lines provide difficult viewing, as do the light blue board numbers.</a:t>
            </a:r>
          </a:p>
          <a:p>
            <a:pPr/>
          </a:p>
          <a:p>
            <a:pPr/>
            <a:r>
              <a:t>Was the yellow text on a white background easy to see?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Shape 217"/>
          <p:cNvSpPr/>
          <p:nvPr>
            <p:ph type="sldImg"/>
          </p:nvPr>
        </p:nvSpPr>
        <p:spPr>
          <a:prstGeom prst="rect">
            <a:avLst/>
          </a:prstGeom>
        </p:spPr>
        <p:txBody>
          <a:bodyPr/>
          <a:lstStyle/>
          <a:p>
            <a:pPr/>
          </a:p>
        </p:txBody>
      </p:sp>
      <p:sp>
        <p:nvSpPr>
          <p:cNvPr id="218" name="Shape 218"/>
          <p:cNvSpPr/>
          <p:nvPr>
            <p:ph type="body" sz="quarter" idx="1"/>
          </p:nvPr>
        </p:nvSpPr>
        <p:spPr>
          <a:prstGeom prst="rect">
            <a:avLst/>
          </a:prstGeom>
        </p:spPr>
        <p:txBody>
          <a:bodyPr/>
          <a:lstStyle/>
          <a:p>
            <a:pPr/>
            <a:r>
              <a:t>Your session chairperson(s) will review your file for reasonable conformity to these guidelines, so you need to have it ready </a:t>
            </a:r>
            <a:r>
              <a:rPr b="1" i="1">
                <a:solidFill>
                  <a:srgbClr val="FF0000"/>
                </a:solidFill>
              </a:rPr>
              <a:t>at least two weeks in advance</a:t>
            </a:r>
            <a:r>
              <a:rPr b="1">
                <a:solidFill>
                  <a:srgbClr val="FF0000"/>
                </a:solidFill>
              </a:rPr>
              <a:t> </a:t>
            </a:r>
            <a:r>
              <a:t>of the conference.</a:t>
            </a:r>
          </a:p>
          <a:p>
            <a:pPr/>
          </a:p>
          <a:p>
            <a:pPr/>
            <a:r>
              <a:t>For the conference, you can bring your presentation updates on a memory stick so that you can load it onto the computer in the conference room where you will be giving your talk. These sessions will require one file per presentation, and use an internal file naming convention to ensure that the correct visuals will appear when you begin your presentation. We do not have the resources to support customized file setups for each author. The file naming convention is ,(LastName)_(FirstInitial)__BCICTS_(YYYY)_(Session #)_p(Session Slot #).pptx. For example, if you are the third paper in session DP1 (i.e., Paper DP1_P3) and your name is John Smith, your slide file should be named “Smith_J_BCICTS_2020_DP1_P3_.pptx”.  You can obtain your session and paper numbers from your session chairpersons, or from the Advance Program on www.bcicts.org. We recommend that you use or test your file on PowerPoint or Adobe PDF, as this is what the projection PCs will have.  Plan to use the computers provided for the conference. You will not be allowed to use your own laptop computer at your session! In any case, try to follow these guidelines for your slides.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1" name="Shape 91"/>
          <p:cNvSpPr/>
          <p:nvPr>
            <p:ph type="sldImg"/>
          </p:nvPr>
        </p:nvSpPr>
        <p:spPr>
          <a:prstGeom prst="rect">
            <a:avLst/>
          </a:prstGeom>
        </p:spPr>
        <p:txBody>
          <a:bodyPr/>
          <a:lstStyle/>
          <a:p>
            <a:pPr/>
          </a:p>
        </p:txBody>
      </p:sp>
      <p:sp>
        <p:nvSpPr>
          <p:cNvPr id="92" name="Shape 92"/>
          <p:cNvSpPr/>
          <p:nvPr>
            <p:ph type="body" sz="quarter" idx="1"/>
          </p:nvPr>
        </p:nvSpPr>
        <p:spPr>
          <a:prstGeom prst="rect">
            <a:avLst/>
          </a:prstGeom>
        </p:spPr>
        <p:txBody>
          <a:bodyPr/>
          <a:lstStyle/>
          <a:p>
            <a:pPr/>
            <a:r>
              <a:t>Please follow the allowed time so the program runs on schedule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Shape 109"/>
          <p:cNvSpPr/>
          <p:nvPr>
            <p:ph type="sldImg"/>
          </p:nvPr>
        </p:nvSpPr>
        <p:spPr>
          <a:prstGeom prst="rect">
            <a:avLst/>
          </a:prstGeom>
        </p:spPr>
        <p:txBody>
          <a:bodyPr/>
          <a:lstStyle/>
          <a:p>
            <a:pPr/>
          </a:p>
        </p:txBody>
      </p:sp>
      <p:sp>
        <p:nvSpPr>
          <p:cNvPr id="110" name="Shape 110"/>
          <p:cNvSpPr/>
          <p:nvPr>
            <p:ph type="body" sz="quarter" idx="1"/>
          </p:nvPr>
        </p:nvSpPr>
        <p:spPr>
          <a:prstGeom prst="rect">
            <a:avLst/>
          </a:prstGeom>
        </p:spPr>
        <p:txBody>
          <a:bodyPr/>
          <a:lstStyle/>
          <a:p>
            <a:pPr/>
            <a:r>
              <a:t>One of the most common complaints from attendees is unreadable visual aids. If you follow these guidelines you can avoid two of the most common pitfalls:</a:t>
            </a:r>
          </a:p>
          <a:p>
            <a:pPr lvl="1" marL="685800" indent="-228600">
              <a:buSzPct val="100000"/>
              <a:buAutoNum type="arabicPeriod" startAt="1"/>
            </a:pPr>
            <a:r>
              <a:t>Trying to cram </a:t>
            </a:r>
            <a:r>
              <a:rPr b="1">
                <a:solidFill>
                  <a:srgbClr val="009999"/>
                </a:solidFill>
              </a:rPr>
              <a:t>too much information</a:t>
            </a:r>
            <a:r>
              <a:t> on a single slide. A common mistake is to use reduced font sizes to make room for more words and lines. If you cannot read your lettering from ten feet away from a laptop display (15 feet from larger monitors), then most of your audience will have problems.</a:t>
            </a:r>
          </a:p>
          <a:p>
            <a:pPr lvl="1" marL="685800" indent="-228600">
              <a:buSzPct val="100000"/>
              <a:buAutoNum type="arabicPeriod" startAt="1"/>
            </a:pPr>
            <a:r>
              <a:t>The second common complaint is </a:t>
            </a:r>
            <a:r>
              <a:rPr b="1">
                <a:solidFill>
                  <a:srgbClr val="009999"/>
                </a:solidFill>
              </a:rPr>
              <a:t>bad color contrast</a:t>
            </a:r>
            <a:r>
              <a:t>. Colors that look good on your monitor do not necessarily view well when projected in the session room. If in doubt choose in favor of higher contrast.</a:t>
            </a:r>
          </a:p>
          <a:p>
            <a:pPr/>
            <a:r>
              <a:t>Examples:</a:t>
            </a:r>
          </a:p>
          <a:p>
            <a:pPr lvl="1" marL="685800" indent="-228600">
              <a:buSzPct val="100000"/>
              <a:buFont typeface="Courier New"/>
              <a:buChar char="o"/>
            </a:pPr>
            <a:r>
              <a:t>Black lettering on a white background (while perhaps somewhat dull) is perfectly readable. We discourage the use of a colored background. We prefer that you use a white background, as per the template.</a:t>
            </a:r>
          </a:p>
          <a:p>
            <a:pPr lvl="1" marL="685800" indent="-228600">
              <a:buSzPct val="100000"/>
              <a:buFont typeface="Courier New"/>
              <a:buChar char="o"/>
            </a:pPr>
            <a:r>
              <a:t>Colored text may look good on your monitor, but may be virtually invisible when projected in a session room (e.g., yellow lettering).</a:t>
            </a:r>
          </a:p>
          <a:p>
            <a:pPr lvl="1" marL="685800" indent="-228600">
              <a:buSzPct val="100000"/>
              <a:buFont typeface="Courier New"/>
              <a:buChar char="o"/>
            </a:pPr>
            <a:r>
              <a:t>Rule of thumb: </a:t>
            </a:r>
            <a:r>
              <a:rPr b="1">
                <a:solidFill>
                  <a:srgbClr val="009999"/>
                </a:solidFill>
              </a:rPr>
              <a:t>Red text and lines are usually invisible if projected</a:t>
            </a:r>
            <a:r>
              <a:rPr b="1">
                <a:solidFill>
                  <a:srgbClr val="FF5008"/>
                </a:solidFill>
              </a:rPr>
              <a:t>. </a:t>
            </a:r>
            <a:r>
              <a:rPr b="1">
                <a:solidFill>
                  <a:srgbClr val="009999"/>
                </a:solidFill>
              </a:rPr>
              <a:t>You would be surprised at the number of color-blind people who simply cannot see dark red colors under these circumstances!</a:t>
            </a:r>
            <a:endParaRPr b="1">
              <a:solidFill>
                <a:srgbClr val="009999"/>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hape 119"/>
          <p:cNvSpPr/>
          <p:nvPr>
            <p:ph type="sldImg"/>
          </p:nvPr>
        </p:nvSpPr>
        <p:spPr>
          <a:prstGeom prst="rect">
            <a:avLst/>
          </a:prstGeom>
        </p:spPr>
        <p:txBody>
          <a:bodyPr/>
          <a:lstStyle/>
          <a:p>
            <a:pPr/>
          </a:p>
        </p:txBody>
      </p:sp>
      <p:sp>
        <p:nvSpPr>
          <p:cNvPr id="120" name="Shape 120"/>
          <p:cNvSpPr/>
          <p:nvPr>
            <p:ph type="body" sz="quarter" idx="1"/>
          </p:nvPr>
        </p:nvSpPr>
        <p:spPr>
          <a:prstGeom prst="rect">
            <a:avLst/>
          </a:prstGeom>
        </p:spPr>
        <p:txBody>
          <a:bodyPr/>
          <a:lstStyle/>
          <a:p>
            <a:pPr/>
            <a:r>
              <a:t>High visual contrast is very important. If your slides are difficult to read, then the audience will concentrate on reading them and not concentrate on what you have to say. Or they may just walk out on you...</a:t>
            </a:r>
          </a:p>
          <a:p>
            <a:pPr/>
          </a:p>
          <a:p>
            <a:pPr/>
            <a:r>
              <a:t>We suggest a few tried and proven color schemes that will produce highly visible visual aids.</a:t>
            </a:r>
          </a:p>
          <a:p>
            <a:pPr/>
          </a:p>
          <a:p>
            <a:pPr/>
            <a:r>
              <a:t>Every year a few authors ignore warnings about red, orange and light blue. Each year there are negative comments about the authors who use these color schemes.</a:t>
            </a:r>
          </a:p>
          <a:p>
            <a:pPr/>
          </a:p>
          <a:p>
            <a:pPr/>
            <a:r>
              <a:t>Colors that look good on computer monitors do not necessarily project well. The best advice is: </a:t>
            </a:r>
            <a:r>
              <a:rPr b="1">
                <a:solidFill>
                  <a:srgbClr val="009999"/>
                </a:solidFill>
              </a:rPr>
              <a:t>Avoid using red, and DO NOT USE orange or yellow slide lettering under any circumstances !</a:t>
            </a:r>
            <a:r>
              <a:t> Other colors, including medium greens or browns are also a common problem.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Shape 125"/>
          <p:cNvSpPr/>
          <p:nvPr>
            <p:ph type="sldImg"/>
          </p:nvPr>
        </p:nvSpPr>
        <p:spPr>
          <a:prstGeom prst="rect">
            <a:avLst/>
          </a:prstGeom>
        </p:spPr>
        <p:txBody>
          <a:bodyPr/>
          <a:lstStyle/>
          <a:p>
            <a:pPr/>
          </a:p>
        </p:txBody>
      </p:sp>
      <p:sp>
        <p:nvSpPr>
          <p:cNvPr id="126" name="Shape 126"/>
          <p:cNvSpPr/>
          <p:nvPr>
            <p:ph type="body" sz="quarter" idx="1"/>
          </p:nvPr>
        </p:nvSpPr>
        <p:spPr>
          <a:prstGeom prst="rect">
            <a:avLst/>
          </a:prstGeom>
        </p:spPr>
        <p:txBody>
          <a:bodyPr/>
          <a:lstStyle/>
          <a:p>
            <a:pPr/>
            <a:r>
              <a:t>A 15 minute (total) presentation has only about 20 minutes for the complete talk. Allow 5 minutes for a few questions at the end of your presentation. Time slots will be </a:t>
            </a:r>
            <a:r>
              <a:rPr i="1"/>
              <a:t>strictly</a:t>
            </a:r>
            <a:r>
              <a:t> adhered to. Do not abuse your audience by exceeding your time allotment ! Practice your presentation several times in advance of giving your talk. Cut your presentation down until you fit within your allotted time, including a few minutes for questions. </a:t>
            </a:r>
            <a:r>
              <a:rPr b="1"/>
              <a:t>No exceptions!</a:t>
            </a:r>
            <a:endParaRPr b="1"/>
          </a:p>
          <a:p>
            <a:pPr/>
            <a:endParaRPr b="1"/>
          </a:p>
          <a:p>
            <a:pPr/>
            <a:r>
              <a:t>Overuse of transition effects not only wastes your presentation time, it distracts the audience. Transition effects are VERY irritating. Remember: they are in the session room to hear what you have to say.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Shape 131"/>
          <p:cNvSpPr/>
          <p:nvPr>
            <p:ph type="sldImg"/>
          </p:nvPr>
        </p:nvSpPr>
        <p:spPr>
          <a:prstGeom prst="rect">
            <a:avLst/>
          </a:prstGeom>
        </p:spPr>
        <p:txBody>
          <a:bodyPr/>
          <a:lstStyle/>
          <a:p>
            <a:pPr/>
          </a:p>
        </p:txBody>
      </p:sp>
      <p:sp>
        <p:nvSpPr>
          <p:cNvPr id="132" name="Shape 132"/>
          <p:cNvSpPr/>
          <p:nvPr>
            <p:ph type="body" sz="quarter" idx="1"/>
          </p:nvPr>
        </p:nvSpPr>
        <p:spPr>
          <a:prstGeom prst="rect">
            <a:avLst/>
          </a:prstGeom>
        </p:spPr>
        <p:txBody>
          <a:bodyPr/>
          <a:lstStyle/>
          <a:p>
            <a:pPr/>
            <a:r>
              <a:t>We strongly suggest you minimize transition effects in your presentation when moving from a complete slide to the next slide. Make transition between slides be </a:t>
            </a:r>
            <a:r>
              <a:rPr b="1"/>
              <a:t>instantaneous</a:t>
            </a:r>
            <a:r>
              <a:t>. No exceptions!</a:t>
            </a:r>
          </a:p>
          <a:p>
            <a:pPr/>
          </a:p>
          <a:p>
            <a:pPr/>
            <a:r>
              <a:t>You will be able to control your presentation with a remote control that lets you move forward to the next visual or backward to a previous one. A laser pointer will let you point to areas on the projection screen.</a:t>
            </a:r>
          </a:p>
          <a:p>
            <a:pPr/>
          </a:p>
          <a:p>
            <a:pPr>
              <a:defRPr b="1">
                <a:solidFill>
                  <a:srgbClr val="BE0000"/>
                </a:solidFill>
              </a:defRPr>
            </a:pPr>
            <a:r>
              <a:t>You should assume that no mouse or keyboard will be present on the podium, so your presentation must be designed to run in consecutive order from the first through the last slide.</a:t>
            </a:r>
            <a:r>
              <a:rPr b="0">
                <a:solidFill>
                  <a:srgbClr val="000000"/>
                </a:solidFill>
              </a:rPr>
              <a:t> Hidden slides, graphic objects with action settings, PowerPoint menus, drawing on the screen and other effects that require the mouse or keyboard cannot be used.</a:t>
            </a:r>
            <a:endParaRPr b="0">
              <a:solidFill>
                <a:srgbClr val="000000"/>
              </a:solidFill>
            </a:endParaRPr>
          </a:p>
          <a:p>
            <a:pPr/>
          </a:p>
          <a:p>
            <a:pPr/>
            <a:r>
              <a:t>Final note: The Advance Setting “On mouse click” does not imply that there will be a mouse available during your presentation. The phrase “on mouse click” is the title of a Microsoft PowerPoint setting, and means only that pressing “enter” or clicking a mouse will begin animation. A mouse may not be available when you present.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Shape 137"/>
          <p:cNvSpPr/>
          <p:nvPr>
            <p:ph type="sldImg"/>
          </p:nvPr>
        </p:nvSpPr>
        <p:spPr>
          <a:prstGeom prst="rect">
            <a:avLst/>
          </a:prstGeom>
        </p:spPr>
        <p:txBody>
          <a:bodyPr/>
          <a:lstStyle/>
          <a:p>
            <a:pPr/>
          </a:p>
        </p:txBody>
      </p:sp>
      <p:sp>
        <p:nvSpPr>
          <p:cNvPr id="138" name="Shape 138"/>
          <p:cNvSpPr/>
          <p:nvPr>
            <p:ph type="body" sz="quarter" idx="1"/>
          </p:nvPr>
        </p:nvSpPr>
        <p:spPr>
          <a:prstGeom prst="rect">
            <a:avLst/>
          </a:prstGeom>
        </p:spPr>
        <p:txBody>
          <a:bodyPr/>
          <a:lstStyle/>
          <a:p>
            <a:pPr/>
            <a:r>
              <a:t>If you use a transition effect between phrases or lines, the transition should be instantaneous. Focus your audience on the current line or phrase. But do not over use this effect. Use it wisely and sparingly!</a:t>
            </a:r>
          </a:p>
          <a:p>
            <a:pPr/>
          </a:p>
          <a:p>
            <a:pPr/>
            <a:r>
              <a:t>In this slide guide we use an effect that is rapid and not distracting: The current line is highlighted, and previous lines are shown in a faded color. This is one effective technique, but certainly not the only way to present your ideas. Use what you are comfortable with, and be consistent in your use of effects.</a:t>
            </a:r>
          </a:p>
          <a:p>
            <a:pPr/>
          </a:p>
          <a:p>
            <a:pPr/>
            <a:r>
              <a:t>It is especially distracting and obnoxious when the next phrase moves onto the slide from seemingly random directions. The result is that the audience concentrates on the slides, rather than on what the speaker is saying.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Shape 145"/>
          <p:cNvSpPr/>
          <p:nvPr>
            <p:ph type="sldImg"/>
          </p:nvPr>
        </p:nvSpPr>
        <p:spPr>
          <a:prstGeom prst="rect">
            <a:avLst/>
          </a:prstGeom>
        </p:spPr>
        <p:txBody>
          <a:bodyPr/>
          <a:lstStyle/>
          <a:p>
            <a:pPr/>
          </a:p>
        </p:txBody>
      </p:sp>
      <p:sp>
        <p:nvSpPr>
          <p:cNvPr id="146" name="Shape 146"/>
          <p:cNvSpPr/>
          <p:nvPr>
            <p:ph type="body" sz="quarter" idx="1"/>
          </p:nvPr>
        </p:nvSpPr>
        <p:spPr>
          <a:prstGeom prst="rect">
            <a:avLst/>
          </a:prstGeom>
        </p:spPr>
        <p:txBody>
          <a:bodyPr/>
          <a:lstStyle/>
          <a:p>
            <a:pPr/>
            <a:r>
              <a:t>Enough said.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Shape 151"/>
          <p:cNvSpPr/>
          <p:nvPr>
            <p:ph type="sldImg"/>
          </p:nvPr>
        </p:nvSpPr>
        <p:spPr>
          <a:prstGeom prst="rect">
            <a:avLst/>
          </a:prstGeom>
        </p:spPr>
        <p:txBody>
          <a:bodyPr/>
          <a:lstStyle/>
          <a:p>
            <a:pPr/>
          </a:p>
        </p:txBody>
      </p:sp>
      <p:sp>
        <p:nvSpPr>
          <p:cNvPr id="152" name="Shape 152"/>
          <p:cNvSpPr/>
          <p:nvPr>
            <p:ph type="body" sz="quarter" idx="1"/>
          </p:nvPr>
        </p:nvSpPr>
        <p:spPr>
          <a:prstGeom prst="rect">
            <a:avLst/>
          </a:prstGeom>
        </p:spPr>
        <p:txBody>
          <a:bodyPr/>
          <a:lstStyle/>
          <a:p>
            <a:pPr/>
            <a:r>
              <a:t>Do not force the audience to study your diagram in order to understand it. Instead, make it simple so that you can walk them through details.</a:t>
            </a:r>
          </a:p>
          <a:p>
            <a:pPr/>
          </a:p>
          <a:p>
            <a:pPr/>
            <a:r>
              <a:t>Keep the diagram uncluttered. Use large fonts to make text readable.</a:t>
            </a:r>
          </a:p>
          <a:p>
            <a:pPr/>
          </a:p>
          <a:p>
            <a:pPr/>
            <a:r>
              <a:t>Do not use borders because borders take away space that is better used to make your diagram readable.</a:t>
            </a:r>
          </a:p>
          <a:p>
            <a:pPr/>
          </a:p>
          <a:p>
            <a:pPr/>
            <a:r>
              <a:t>In RARE circumstances, animation can make diagrams easier to understand. An effective effect is use of animation to build a diagram piece-by-piece. (But do not over do it!) With each click of the slide controller another piece of the diagram appears and is explained by the speaker. Be aware that many viewers in the audience find this obnoxious, so do not use this technique unless you absolutely need to. The following example uses this technique.</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png"/><Relationship Id="rId6" Type="http://schemas.openxmlformats.org/officeDocument/2006/relationships/image" Target="../media/image4.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sp>
        <p:nvSpPr>
          <p:cNvPr id="15" name="Line"/>
          <p:cNvSpPr/>
          <p:nvPr/>
        </p:nvSpPr>
        <p:spPr>
          <a:xfrm>
            <a:off x="-1" y="804862"/>
            <a:ext cx="9144002" cy="1"/>
          </a:xfrm>
          <a:prstGeom prst="line">
            <a:avLst/>
          </a:prstGeom>
          <a:ln w="38100">
            <a:solidFill>
              <a:srgbClr val="17375E"/>
            </a:solidFill>
          </a:ln>
        </p:spPr>
        <p:txBody>
          <a:bodyPr lIns="45719" rIns="45719"/>
          <a:lstStyle/>
          <a:p>
            <a:pPr/>
          </a:p>
        </p:txBody>
      </p:sp>
      <p:sp>
        <p:nvSpPr>
          <p:cNvPr id="16" name="BCICTS 2022 Phoenix, AZ"/>
          <p:cNvSpPr txBox="1"/>
          <p:nvPr/>
        </p:nvSpPr>
        <p:spPr>
          <a:xfrm>
            <a:off x="3419475" y="4867275"/>
            <a:ext cx="2689226" cy="288824"/>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85000"/>
              </a:lnSpc>
              <a:defRPr b="1" i="1" sz="1400"/>
            </a:pPr>
            <a:r>
              <a:t>BCICTS 2022 </a:t>
            </a:r>
            <a:r>
              <a:rPr i="0"/>
              <a:t>Phoenix</a:t>
            </a:r>
            <a:r>
              <a:t>, AZ</a:t>
            </a:r>
          </a:p>
        </p:txBody>
      </p:sp>
      <p:pic>
        <p:nvPicPr>
          <p:cNvPr id="17" name="A blue circle with white text&#10;&#10;Description automatically generated with low confidence" descr="A blue circle with white textDescription automatically generated with low confidence"/>
          <p:cNvPicPr>
            <a:picLocks noChangeAspect="1"/>
          </p:cNvPicPr>
          <p:nvPr/>
        </p:nvPicPr>
        <p:blipFill>
          <a:blip r:embed="rId2">
            <a:extLst/>
          </a:blip>
          <a:stretch>
            <a:fillRect/>
          </a:stretch>
        </p:blipFill>
        <p:spPr>
          <a:xfrm>
            <a:off x="8374062" y="36512"/>
            <a:ext cx="704851" cy="704851"/>
          </a:xfrm>
          <a:prstGeom prst="rect">
            <a:avLst/>
          </a:prstGeom>
          <a:ln w="12700">
            <a:miter lim="400000"/>
          </a:ln>
        </p:spPr>
      </p:pic>
      <p:sp>
        <p:nvSpPr>
          <p:cNvPr id="18" name="18 Oct. 2022"/>
          <p:cNvSpPr txBox="1"/>
          <p:nvPr/>
        </p:nvSpPr>
        <p:spPr>
          <a:xfrm>
            <a:off x="45719" y="4867275"/>
            <a:ext cx="1100774" cy="2642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85000"/>
              </a:lnSpc>
              <a:defRPr sz="1200">
                <a:solidFill>
                  <a:srgbClr val="808080"/>
                </a:solidFill>
              </a:defRPr>
            </a:lvl1pPr>
          </a:lstStyle>
          <a:p>
            <a:pPr/>
            <a:r>
              <a:t>18 Oct. 2022</a:t>
            </a:r>
          </a:p>
        </p:txBody>
      </p:sp>
      <p:sp>
        <p:nvSpPr>
          <p:cNvPr id="19" name="Body Level One…"/>
          <p:cNvSpPr txBox="1"/>
          <p:nvPr>
            <p:ph type="body" idx="1"/>
          </p:nvPr>
        </p:nvSpPr>
        <p:spPr>
          <a:xfrm>
            <a:off x="92075" y="958850"/>
            <a:ext cx="8959850" cy="3908425"/>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20" name="Title Text"/>
          <p:cNvSpPr txBox="1"/>
          <p:nvPr>
            <p:ph type="title"/>
          </p:nvPr>
        </p:nvSpPr>
        <p:spPr>
          <a:xfrm>
            <a:off x="92075" y="36512"/>
            <a:ext cx="8959850" cy="666751"/>
          </a:xfrm>
          <a:prstGeom prst="rect">
            <a:avLst/>
          </a:prstGeom>
        </p:spPr>
        <p:txBody>
          <a:bodyPr>
            <a:normAutofit fontScale="100000" lnSpcReduction="0"/>
          </a:bodyPr>
          <a:lstStyle/>
          <a:p>
            <a:pPr/>
            <a:r>
              <a:t>Title Text</a:t>
            </a:r>
          </a:p>
        </p:txBody>
      </p:sp>
      <p:sp>
        <p:nvSpPr>
          <p:cNvPr id="21" name="Slide Number"/>
          <p:cNvSpPr txBox="1"/>
          <p:nvPr>
            <p:ph type="sldNum" sz="quarter" idx="2"/>
          </p:nvPr>
        </p:nvSpPr>
        <p:spPr>
          <a:xfrm>
            <a:off x="4419600" y="4627562"/>
            <a:ext cx="2133600" cy="279401"/>
          </a:xfrm>
          <a:prstGeom prst="rect">
            <a:avLst/>
          </a:prstGeom>
        </p:spPr>
        <p:txBody>
          <a:bodyP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sp>
        <p:nvSpPr>
          <p:cNvPr id="35" name="Line"/>
          <p:cNvSpPr/>
          <p:nvPr/>
        </p:nvSpPr>
        <p:spPr>
          <a:xfrm>
            <a:off x="-1" y="804862"/>
            <a:ext cx="9144002" cy="1"/>
          </a:xfrm>
          <a:prstGeom prst="line">
            <a:avLst/>
          </a:prstGeom>
          <a:ln w="38100">
            <a:solidFill>
              <a:srgbClr val="17375E"/>
            </a:solidFill>
          </a:ln>
        </p:spPr>
        <p:txBody>
          <a:bodyPr lIns="45719" rIns="45719"/>
          <a:lstStyle/>
          <a:p>
            <a:pPr/>
          </a:p>
        </p:txBody>
      </p:sp>
      <p:sp>
        <p:nvSpPr>
          <p:cNvPr id="36" name="BCICTS 2023 Monterey, Marriott"/>
          <p:cNvSpPr txBox="1"/>
          <p:nvPr/>
        </p:nvSpPr>
        <p:spPr>
          <a:xfrm>
            <a:off x="3373754" y="4867275"/>
            <a:ext cx="2827737" cy="288824"/>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85000"/>
              </a:lnSpc>
              <a:defRPr b="1" i="1" sz="1400"/>
            </a:pPr>
            <a:r>
              <a:t>BCICTS 2023 </a:t>
            </a:r>
            <a:r>
              <a:rPr i="0"/>
              <a:t>Monterey</a:t>
            </a:r>
            <a:r>
              <a:t>, Marriott</a:t>
            </a:r>
          </a:p>
        </p:txBody>
      </p:sp>
      <p:pic>
        <p:nvPicPr>
          <p:cNvPr id="37" name="BCICTS-FINAL-LOGO-2023-WhiteOverBlue.png" descr="BCICTS-FINAL-LOGO-2023-WhiteOverBlue.png"/>
          <p:cNvPicPr>
            <a:picLocks noChangeAspect="1"/>
          </p:cNvPicPr>
          <p:nvPr/>
        </p:nvPicPr>
        <p:blipFill>
          <a:blip r:embed="rId2">
            <a:extLst/>
          </a:blip>
          <a:stretch>
            <a:fillRect/>
          </a:stretch>
        </p:blipFill>
        <p:spPr>
          <a:xfrm>
            <a:off x="8374062" y="36512"/>
            <a:ext cx="704851" cy="704851"/>
          </a:xfrm>
          <a:prstGeom prst="rect">
            <a:avLst/>
          </a:prstGeom>
          <a:ln w="12700">
            <a:miter lim="400000"/>
          </a:ln>
        </p:spPr>
      </p:pic>
      <p:sp>
        <p:nvSpPr>
          <p:cNvPr id="38" name="18 Oct. 2022"/>
          <p:cNvSpPr txBox="1"/>
          <p:nvPr/>
        </p:nvSpPr>
        <p:spPr>
          <a:xfrm>
            <a:off x="45719" y="4867275"/>
            <a:ext cx="1100774" cy="2642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85000"/>
              </a:lnSpc>
              <a:defRPr sz="1200">
                <a:solidFill>
                  <a:srgbClr val="808080"/>
                </a:solidFill>
              </a:defRPr>
            </a:lvl1pPr>
          </a:lstStyle>
          <a:p>
            <a:pPr/>
            <a:r>
              <a:t>18 Oct. 2022</a:t>
            </a:r>
          </a:p>
        </p:txBody>
      </p:sp>
      <p:sp>
        <p:nvSpPr>
          <p:cNvPr id="39" name="Slide Number"/>
          <p:cNvSpPr txBox="1"/>
          <p:nvPr>
            <p:ph type="sldNum" sz="quarter" idx="2"/>
          </p:nvPr>
        </p:nvSpPr>
        <p:spPr>
          <a:xfrm>
            <a:off x="8335962" y="4775517"/>
            <a:ext cx="353726" cy="3708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sp>
        <p:nvSpPr>
          <p:cNvPr id="46" name="Line"/>
          <p:cNvSpPr/>
          <p:nvPr/>
        </p:nvSpPr>
        <p:spPr>
          <a:xfrm>
            <a:off x="-1" y="804862"/>
            <a:ext cx="9144002" cy="1"/>
          </a:xfrm>
          <a:prstGeom prst="line">
            <a:avLst/>
          </a:prstGeom>
          <a:ln w="38100">
            <a:solidFill>
              <a:srgbClr val="17375E"/>
            </a:solidFill>
          </a:ln>
        </p:spPr>
        <p:txBody>
          <a:bodyPr lIns="45719" rIns="45719"/>
          <a:lstStyle/>
          <a:p>
            <a:pPr/>
          </a:p>
        </p:txBody>
      </p:sp>
      <p:sp>
        <p:nvSpPr>
          <p:cNvPr id="47" name="BCICTS 2023 Monterey, Marriott"/>
          <p:cNvSpPr txBox="1"/>
          <p:nvPr/>
        </p:nvSpPr>
        <p:spPr>
          <a:xfrm>
            <a:off x="3366287" y="4867275"/>
            <a:ext cx="2841638" cy="288824"/>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85000"/>
              </a:lnSpc>
              <a:defRPr b="1" i="1" sz="1400"/>
            </a:pPr>
            <a:r>
              <a:t>BCICTS 2023 </a:t>
            </a:r>
            <a:r>
              <a:rPr i="0"/>
              <a:t>Monterey</a:t>
            </a:r>
            <a:r>
              <a:t>, Marriott</a:t>
            </a:r>
          </a:p>
        </p:txBody>
      </p:sp>
      <p:pic>
        <p:nvPicPr>
          <p:cNvPr id="48" name="BCICTS-FINAL-LOGO-2023-WhiteOverBlue.png" descr="BCICTS-FINAL-LOGO-2023-WhiteOverBlue.png"/>
          <p:cNvPicPr>
            <a:picLocks noChangeAspect="1"/>
          </p:cNvPicPr>
          <p:nvPr/>
        </p:nvPicPr>
        <p:blipFill>
          <a:blip r:embed="rId2">
            <a:extLst/>
          </a:blip>
          <a:stretch>
            <a:fillRect/>
          </a:stretch>
        </p:blipFill>
        <p:spPr>
          <a:xfrm>
            <a:off x="8374062" y="36512"/>
            <a:ext cx="704851" cy="704851"/>
          </a:xfrm>
          <a:prstGeom prst="rect">
            <a:avLst/>
          </a:prstGeom>
          <a:ln w="12700">
            <a:miter lim="400000"/>
          </a:ln>
        </p:spPr>
      </p:pic>
      <p:sp>
        <p:nvSpPr>
          <p:cNvPr id="49" name="18 Oct. 2022"/>
          <p:cNvSpPr txBox="1"/>
          <p:nvPr/>
        </p:nvSpPr>
        <p:spPr>
          <a:xfrm>
            <a:off x="45719" y="4867275"/>
            <a:ext cx="1100774" cy="2642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85000"/>
              </a:lnSpc>
              <a:defRPr sz="1200">
                <a:solidFill>
                  <a:srgbClr val="808080"/>
                </a:solidFill>
              </a:defRPr>
            </a:lvl1pPr>
          </a:lstStyle>
          <a:p>
            <a:pPr/>
            <a:r>
              <a:t>18 Oct. 2022</a:t>
            </a:r>
          </a:p>
        </p:txBody>
      </p:sp>
      <p:pic>
        <p:nvPicPr>
          <p:cNvPr id="50" name="image.jpeg" descr="image.jpeg"/>
          <p:cNvPicPr>
            <a:picLocks noChangeAspect="1"/>
          </p:cNvPicPr>
          <p:nvPr/>
        </p:nvPicPr>
        <p:blipFill>
          <a:blip r:embed="rId3">
            <a:extLst/>
          </a:blip>
          <a:stretch>
            <a:fillRect/>
          </a:stretch>
        </p:blipFill>
        <p:spPr>
          <a:xfrm>
            <a:off x="2728912" y="4710112"/>
            <a:ext cx="584201" cy="427038"/>
          </a:xfrm>
          <a:prstGeom prst="rect">
            <a:avLst/>
          </a:prstGeom>
          <a:ln w="12700">
            <a:miter lim="400000"/>
          </a:ln>
        </p:spPr>
      </p:pic>
      <p:pic>
        <p:nvPicPr>
          <p:cNvPr id="51" name="image.jpeg" descr="image.jpeg"/>
          <p:cNvPicPr>
            <a:picLocks noChangeAspect="1"/>
          </p:cNvPicPr>
          <p:nvPr/>
        </p:nvPicPr>
        <p:blipFill>
          <a:blip r:embed="rId4">
            <a:extLst/>
          </a:blip>
          <a:stretch>
            <a:fillRect/>
          </a:stretch>
        </p:blipFill>
        <p:spPr>
          <a:xfrm>
            <a:off x="7451725" y="4695825"/>
            <a:ext cx="531813" cy="447675"/>
          </a:xfrm>
          <a:prstGeom prst="rect">
            <a:avLst/>
          </a:prstGeom>
          <a:ln w="12700">
            <a:miter lim="400000"/>
          </a:ln>
        </p:spPr>
      </p:pic>
      <p:pic>
        <p:nvPicPr>
          <p:cNvPr id="52" name="image.png" descr="image.png"/>
          <p:cNvPicPr>
            <a:picLocks noChangeAspect="1"/>
          </p:cNvPicPr>
          <p:nvPr/>
        </p:nvPicPr>
        <p:blipFill>
          <a:blip r:embed="rId5">
            <a:extLst/>
          </a:blip>
          <a:stretch>
            <a:fillRect/>
          </a:stretch>
        </p:blipFill>
        <p:spPr>
          <a:xfrm>
            <a:off x="1154112" y="4718050"/>
            <a:ext cx="1268413" cy="411163"/>
          </a:xfrm>
          <a:prstGeom prst="rect">
            <a:avLst/>
          </a:prstGeom>
          <a:ln w="12700">
            <a:miter lim="400000"/>
          </a:ln>
        </p:spPr>
      </p:pic>
      <p:pic>
        <p:nvPicPr>
          <p:cNvPr id="53" name="Image result" descr="Image result"/>
          <p:cNvPicPr>
            <a:picLocks noChangeAspect="1"/>
          </p:cNvPicPr>
          <p:nvPr/>
        </p:nvPicPr>
        <p:blipFill>
          <a:blip r:embed="rId6">
            <a:extLst/>
          </a:blip>
          <a:stretch>
            <a:fillRect/>
          </a:stretch>
        </p:blipFill>
        <p:spPr>
          <a:xfrm>
            <a:off x="6261100" y="4684712"/>
            <a:ext cx="1038225" cy="411163"/>
          </a:xfrm>
          <a:prstGeom prst="rect">
            <a:avLst/>
          </a:prstGeom>
          <a:ln w="12700">
            <a:miter lim="400000"/>
          </a:ln>
        </p:spPr>
      </p:pic>
      <p:sp>
        <p:nvSpPr>
          <p:cNvPr id="54" name="Slide Number"/>
          <p:cNvSpPr txBox="1"/>
          <p:nvPr>
            <p:ph type="sldNum" sz="quarter" idx="2"/>
          </p:nvPr>
        </p:nvSpPr>
        <p:spPr>
          <a:xfrm>
            <a:off x="8105775" y="4769167"/>
            <a:ext cx="353725" cy="3708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sp>
        <p:nvSpPr>
          <p:cNvPr id="61" name="Line"/>
          <p:cNvSpPr/>
          <p:nvPr/>
        </p:nvSpPr>
        <p:spPr>
          <a:xfrm>
            <a:off x="-1" y="804862"/>
            <a:ext cx="9144002" cy="1"/>
          </a:xfrm>
          <a:prstGeom prst="line">
            <a:avLst/>
          </a:prstGeom>
          <a:ln w="38100">
            <a:solidFill>
              <a:srgbClr val="17375E"/>
            </a:solidFill>
          </a:ln>
        </p:spPr>
        <p:txBody>
          <a:bodyPr lIns="45719" rIns="45719"/>
          <a:lstStyle/>
          <a:p>
            <a:pPr/>
          </a:p>
        </p:txBody>
      </p:sp>
      <p:sp>
        <p:nvSpPr>
          <p:cNvPr id="62" name="BCICTS 2023 Monterey, Marriott"/>
          <p:cNvSpPr txBox="1"/>
          <p:nvPr/>
        </p:nvSpPr>
        <p:spPr>
          <a:xfrm>
            <a:off x="3389666" y="4867275"/>
            <a:ext cx="2809891" cy="288824"/>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85000"/>
              </a:lnSpc>
              <a:defRPr b="1" i="1" sz="1400"/>
            </a:pPr>
            <a:r>
              <a:t>BCICTS 2023 </a:t>
            </a:r>
            <a:r>
              <a:rPr i="0"/>
              <a:t>Monterey</a:t>
            </a:r>
            <a:r>
              <a:t>, Marriott</a:t>
            </a:r>
          </a:p>
        </p:txBody>
      </p:sp>
      <p:pic>
        <p:nvPicPr>
          <p:cNvPr id="63" name="BCICTS-FINAL-LOGO-2023-WhiteOverBlue.png" descr="BCICTS-FINAL-LOGO-2023-WhiteOverBlue.png"/>
          <p:cNvPicPr>
            <a:picLocks noChangeAspect="1"/>
          </p:cNvPicPr>
          <p:nvPr/>
        </p:nvPicPr>
        <p:blipFill>
          <a:blip r:embed="rId2">
            <a:extLst/>
          </a:blip>
          <a:stretch>
            <a:fillRect/>
          </a:stretch>
        </p:blipFill>
        <p:spPr>
          <a:xfrm>
            <a:off x="8374062" y="36512"/>
            <a:ext cx="704851" cy="704851"/>
          </a:xfrm>
          <a:prstGeom prst="rect">
            <a:avLst/>
          </a:prstGeom>
          <a:ln w="12700">
            <a:miter lim="400000"/>
          </a:ln>
        </p:spPr>
      </p:pic>
      <p:sp>
        <p:nvSpPr>
          <p:cNvPr id="64" name="18 Oct. 2022"/>
          <p:cNvSpPr txBox="1"/>
          <p:nvPr/>
        </p:nvSpPr>
        <p:spPr>
          <a:xfrm>
            <a:off x="45719" y="4867275"/>
            <a:ext cx="1100774" cy="2642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85000"/>
              </a:lnSpc>
              <a:defRPr sz="1200">
                <a:solidFill>
                  <a:srgbClr val="808080"/>
                </a:solidFill>
              </a:defRPr>
            </a:lvl1pPr>
          </a:lstStyle>
          <a:p>
            <a:pPr/>
            <a:r>
              <a:t>18 Oct. 2022</a:t>
            </a:r>
          </a:p>
        </p:txBody>
      </p:sp>
      <p:sp>
        <p:nvSpPr>
          <p:cNvPr id="65" name="Slide Number"/>
          <p:cNvSpPr txBox="1"/>
          <p:nvPr>
            <p:ph type="sldNum" sz="quarter" idx="2"/>
          </p:nvPr>
        </p:nvSpPr>
        <p:spPr>
          <a:xfrm>
            <a:off x="8277225" y="4762817"/>
            <a:ext cx="353725" cy="3708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Line"/>
          <p:cNvSpPr/>
          <p:nvPr/>
        </p:nvSpPr>
        <p:spPr>
          <a:xfrm>
            <a:off x="-1" y="804862"/>
            <a:ext cx="9144002" cy="1"/>
          </a:xfrm>
          <a:prstGeom prst="line">
            <a:avLst/>
          </a:prstGeom>
          <a:ln w="38100">
            <a:solidFill>
              <a:srgbClr val="17375E"/>
            </a:solidFill>
          </a:ln>
        </p:spPr>
        <p:txBody>
          <a:bodyPr lIns="45719" rIns="45719"/>
          <a:lstStyle/>
          <a:p>
            <a:pPr/>
          </a:p>
        </p:txBody>
      </p:sp>
      <p:sp>
        <p:nvSpPr>
          <p:cNvPr id="3" name="BCICTS 2023 Monterey, Marriott"/>
          <p:cNvSpPr txBox="1"/>
          <p:nvPr/>
        </p:nvSpPr>
        <p:spPr>
          <a:xfrm>
            <a:off x="3357879" y="4867275"/>
            <a:ext cx="2853215" cy="288824"/>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85000"/>
              </a:lnSpc>
              <a:defRPr b="1" i="1" sz="1400"/>
            </a:pPr>
            <a:r>
              <a:t>BCICTS 2023 </a:t>
            </a:r>
            <a:r>
              <a:rPr i="0"/>
              <a:t>Monterey</a:t>
            </a:r>
            <a:r>
              <a:t>, Marriott</a:t>
            </a:r>
          </a:p>
        </p:txBody>
      </p:sp>
      <p:pic>
        <p:nvPicPr>
          <p:cNvPr id="4" name="BCICTS-FINAL-LOGO-2023-WhiteOverBlue.png" descr="BCICTS-FINAL-LOGO-2023-WhiteOverBlue.png"/>
          <p:cNvPicPr>
            <a:picLocks noChangeAspect="1"/>
          </p:cNvPicPr>
          <p:nvPr/>
        </p:nvPicPr>
        <p:blipFill>
          <a:blip r:embed="rId2">
            <a:extLst/>
          </a:blip>
          <a:stretch>
            <a:fillRect/>
          </a:stretch>
        </p:blipFill>
        <p:spPr>
          <a:xfrm>
            <a:off x="8374062" y="36512"/>
            <a:ext cx="704851" cy="704851"/>
          </a:xfrm>
          <a:prstGeom prst="rect">
            <a:avLst/>
          </a:prstGeom>
          <a:ln w="12700">
            <a:miter lim="400000"/>
          </a:ln>
        </p:spPr>
      </p:pic>
      <p:sp>
        <p:nvSpPr>
          <p:cNvPr id="5" name="18 Oct. 2022"/>
          <p:cNvSpPr txBox="1"/>
          <p:nvPr/>
        </p:nvSpPr>
        <p:spPr>
          <a:xfrm>
            <a:off x="45719" y="4867275"/>
            <a:ext cx="1100774" cy="2642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85000"/>
              </a:lnSpc>
              <a:defRPr sz="1200">
                <a:solidFill>
                  <a:srgbClr val="808080"/>
                </a:solidFill>
              </a:defRPr>
            </a:lvl1pPr>
          </a:lstStyle>
          <a:p>
            <a:pPr/>
            <a:r>
              <a:t>18 Oct. 2022</a:t>
            </a:r>
          </a:p>
        </p:txBody>
      </p:sp>
      <p:sp>
        <p:nvSpPr>
          <p:cNvPr id="6" name="Slide Number"/>
          <p:cNvSpPr txBox="1"/>
          <p:nvPr>
            <p:ph type="sldNum" sz="quarter" idx="2"/>
          </p:nvPr>
        </p:nvSpPr>
        <p:spPr>
          <a:xfrm>
            <a:off x="8320087" y="4775517"/>
            <a:ext cx="353726" cy="370841"/>
          </a:xfrm>
          <a:prstGeom prst="rect">
            <a:avLst/>
          </a:prstGeom>
          <a:ln w="12700">
            <a:miter lim="400000"/>
          </a:ln>
        </p:spPr>
        <p:txBody>
          <a:bodyPr wrap="none" lIns="45719" rIns="45719" anchor="ctr">
            <a:spAutoFit/>
          </a:bodyPr>
          <a:lstStyle>
            <a:lvl1pPr>
              <a:defRPr>
                <a:latin typeface="Tahoma"/>
                <a:ea typeface="Tahoma"/>
                <a:cs typeface="Tahoma"/>
                <a:sym typeface="Tahoma"/>
              </a:defRPr>
            </a:lvl1pPr>
          </a:lstStyle>
          <a:p>
            <a:pPr/>
            <a:fld id="{86CB4B4D-7CA3-9044-876B-883B54F8677D}" type="slidenum"/>
          </a:p>
        </p:txBody>
      </p:sp>
      <p:sp>
        <p:nvSpPr>
          <p:cNvPr id="7" name="Title Text"/>
          <p:cNvSpPr txBox="1"/>
          <p:nvPr>
            <p:ph type="title"/>
          </p:nvPr>
        </p:nvSpPr>
        <p:spPr>
          <a:xfrm>
            <a:off x="457200" y="69056"/>
            <a:ext cx="8229600" cy="1131094"/>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Title Text</a:t>
            </a:r>
          </a:p>
        </p:txBody>
      </p:sp>
      <p:sp>
        <p:nvSpPr>
          <p:cNvPr id="8" name="Body Level One…"/>
          <p:cNvSpPr txBox="1"/>
          <p:nvPr>
            <p:ph type="body" idx="1"/>
          </p:nvPr>
        </p:nvSpPr>
        <p:spPr>
          <a:xfrm>
            <a:off x="457200" y="1200150"/>
            <a:ext cx="8229600" cy="394335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3200" u="none">
          <a:solidFill>
            <a:srgbClr val="17375E"/>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b="0" baseline="0" cap="none" i="0" spc="0" strike="noStrike" sz="3200" u="none">
          <a:solidFill>
            <a:srgbClr val="17375E"/>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b="0" baseline="0" cap="none" i="0" spc="0" strike="noStrike" sz="3200" u="none">
          <a:solidFill>
            <a:srgbClr val="17375E"/>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b="0" baseline="0" cap="none" i="0" spc="0" strike="noStrike" sz="3200" u="none">
          <a:solidFill>
            <a:srgbClr val="17375E"/>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b="0" baseline="0" cap="none" i="0" spc="0" strike="noStrike" sz="3200" u="none">
          <a:solidFill>
            <a:srgbClr val="17375E"/>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b="0" baseline="0" cap="none" i="0" spc="0" strike="noStrike" sz="3200" u="none">
          <a:solidFill>
            <a:srgbClr val="17375E"/>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b="0" baseline="0" cap="none" i="0" spc="0" strike="noStrike" sz="3200" u="none">
          <a:solidFill>
            <a:srgbClr val="17375E"/>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3200" u="none">
          <a:solidFill>
            <a:srgbClr val="17375E"/>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3200" u="none">
          <a:solidFill>
            <a:srgbClr val="17375E"/>
          </a:solidFill>
          <a:uFillTx/>
          <a:latin typeface="+mj-lt"/>
          <a:ea typeface="+mj-ea"/>
          <a:cs typeface="+mj-cs"/>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j-lt"/>
          <a:ea typeface="+mj-ea"/>
          <a:cs typeface="+mj-cs"/>
          <a:sym typeface="Arial"/>
        </a:defRPr>
      </a:lvl1pPr>
      <a:lvl2pPr marL="783771" marR="0" indent="-326571"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j-lt"/>
          <a:ea typeface="+mj-ea"/>
          <a:cs typeface="+mj-cs"/>
          <a:sym typeface="Arial"/>
        </a:defRPr>
      </a:lvl2pPr>
      <a:lvl3pPr marL="1219200" marR="0" indent="-3048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j-lt"/>
          <a:ea typeface="+mj-ea"/>
          <a:cs typeface="+mj-cs"/>
          <a:sym typeface="Arial"/>
        </a:defRPr>
      </a:lvl3pPr>
      <a:lvl4pPr marL="1737360" marR="0" indent="-36576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j-lt"/>
          <a:ea typeface="+mj-ea"/>
          <a:cs typeface="+mj-cs"/>
          <a:sym typeface="Arial"/>
        </a:defRPr>
      </a:lvl4pPr>
      <a:lvl5pPr marL="22352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j-lt"/>
          <a:ea typeface="+mj-ea"/>
          <a:cs typeface="+mj-cs"/>
          <a:sym typeface="Arial"/>
        </a:defRPr>
      </a:lvl5pPr>
      <a:lvl6pPr marL="2692400" marR="0" indent="-406400" algn="l" defTabSz="914400" rtl="0" latinLnBrk="0">
        <a:lnSpc>
          <a:spcPct val="100000"/>
        </a:lnSpc>
        <a:spcBef>
          <a:spcPts val="700"/>
        </a:spcBef>
        <a:spcAft>
          <a:spcPts val="0"/>
        </a:spcAft>
        <a:buClrTx/>
        <a:buSzPct val="100000"/>
        <a:buFont typeface="Wingdings"/>
        <a:buChar char=""/>
        <a:tabLst/>
        <a:defRPr b="0" baseline="0" cap="none" i="0" spc="0" strike="noStrike" sz="3200" u="none">
          <a:solidFill>
            <a:srgbClr val="000000"/>
          </a:solidFill>
          <a:uFillTx/>
          <a:latin typeface="+mj-lt"/>
          <a:ea typeface="+mj-ea"/>
          <a:cs typeface="+mj-cs"/>
          <a:sym typeface="Arial"/>
        </a:defRPr>
      </a:lvl6pPr>
      <a:lvl7pPr marL="3149600" marR="0" indent="-406400" algn="l" defTabSz="914400" rtl="0" latinLnBrk="0">
        <a:lnSpc>
          <a:spcPct val="100000"/>
        </a:lnSpc>
        <a:spcBef>
          <a:spcPts val="700"/>
        </a:spcBef>
        <a:spcAft>
          <a:spcPts val="0"/>
        </a:spcAft>
        <a:buClrTx/>
        <a:buSzPct val="100000"/>
        <a:buFont typeface="Wingdings"/>
        <a:buChar char=""/>
        <a:tabLst/>
        <a:defRPr b="0" baseline="0" cap="none" i="0" spc="0" strike="noStrike" sz="3200" u="none">
          <a:solidFill>
            <a:srgbClr val="000000"/>
          </a:solidFill>
          <a:uFillTx/>
          <a:latin typeface="+mj-lt"/>
          <a:ea typeface="+mj-ea"/>
          <a:cs typeface="+mj-cs"/>
          <a:sym typeface="Arial"/>
        </a:defRPr>
      </a:lvl7pPr>
      <a:lvl8pPr marL="3606800" marR="0" indent="-406400" algn="l" defTabSz="914400" rtl="0" latinLnBrk="0">
        <a:lnSpc>
          <a:spcPct val="100000"/>
        </a:lnSpc>
        <a:spcBef>
          <a:spcPts val="700"/>
        </a:spcBef>
        <a:spcAft>
          <a:spcPts val="0"/>
        </a:spcAft>
        <a:buClrTx/>
        <a:buSzPct val="100000"/>
        <a:buFont typeface="Wingdings"/>
        <a:buChar char=""/>
        <a:tabLst/>
        <a:defRPr b="0" baseline="0" cap="none" i="0" spc="0" strike="noStrike" sz="3200" u="none">
          <a:solidFill>
            <a:srgbClr val="000000"/>
          </a:solidFill>
          <a:uFillTx/>
          <a:latin typeface="+mj-lt"/>
          <a:ea typeface="+mj-ea"/>
          <a:cs typeface="+mj-cs"/>
          <a:sym typeface="Arial"/>
        </a:defRPr>
      </a:lvl8pPr>
      <a:lvl9pPr marL="4064000" marR="0" indent="-406400" algn="l" defTabSz="914400" rtl="0" latinLnBrk="0">
        <a:lnSpc>
          <a:spcPct val="100000"/>
        </a:lnSpc>
        <a:spcBef>
          <a:spcPts val="700"/>
        </a:spcBef>
        <a:spcAft>
          <a:spcPts val="0"/>
        </a:spcAft>
        <a:buClrTx/>
        <a:buSzPct val="100000"/>
        <a:buFont typeface="Wingdings"/>
        <a:buChar char=""/>
        <a:tabLst/>
        <a:defRPr b="0" baseline="0" cap="none" i="0" spc="0" strike="noStrike" sz="3200" u="none">
          <a:solidFill>
            <a:srgbClr val="000000"/>
          </a:solidFill>
          <a:uFillTx/>
          <a:latin typeface="+mj-lt"/>
          <a:ea typeface="+mj-ea"/>
          <a:cs typeface="+mj-cs"/>
          <a:sym typeface="Arial"/>
        </a:defRPr>
      </a:lvl9pPr>
    </p:bodyStyle>
    <p:other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Tahoma"/>
        </a:defRPr>
      </a:lvl1pPr>
      <a:lvl2pPr marL="0" marR="0" indent="45720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Tahoma"/>
        </a:defRPr>
      </a:lvl2pPr>
      <a:lvl3pPr marL="0" marR="0" indent="91440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Tahoma"/>
        </a:defRPr>
      </a:lvl3pPr>
      <a:lvl4pPr marL="0" marR="0" indent="137160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Tahoma"/>
        </a:defRPr>
      </a:lvl4pPr>
      <a:lvl5pPr marL="0" marR="0" indent="182880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Tahoma"/>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Tahoma"/>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Tahoma"/>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Tahoma"/>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Tahom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4" name="Slide Number"/>
          <p:cNvSpPr txBox="1"/>
          <p:nvPr>
            <p:ph type="sldNum" sz="quarter" idx="2"/>
          </p:nvPr>
        </p:nvSpPr>
        <p:spPr>
          <a:xfrm>
            <a:off x="8940814" y="4822460"/>
            <a:ext cx="188899"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75" name="Your university…"/>
          <p:cNvSpPr txBox="1"/>
          <p:nvPr/>
        </p:nvSpPr>
        <p:spPr>
          <a:xfrm>
            <a:off x="55507" y="19050"/>
            <a:ext cx="1400286" cy="719888"/>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ctr">
              <a:lnSpc>
                <a:spcPct val="85000"/>
              </a:lnSpc>
              <a:defRPr sz="1200"/>
            </a:pPr>
            <a:r>
              <a:t>Your university</a:t>
            </a:r>
          </a:p>
          <a:p>
            <a:pPr algn="ctr">
              <a:lnSpc>
                <a:spcPct val="85000"/>
              </a:lnSpc>
              <a:defRPr sz="1200"/>
            </a:pPr>
            <a:r>
              <a:t>or company logo</a:t>
            </a:r>
          </a:p>
          <a:p>
            <a:pPr algn="ctr">
              <a:lnSpc>
                <a:spcPct val="85000"/>
              </a:lnSpc>
              <a:defRPr sz="1200"/>
            </a:pPr>
            <a:r>
              <a:t>goes here</a:t>
            </a:r>
          </a:p>
          <a:p>
            <a:pPr algn="ctr">
              <a:lnSpc>
                <a:spcPct val="85000"/>
              </a:lnSpc>
              <a:defRPr sz="1200"/>
            </a:pPr>
            <a:r>
              <a:t>on title page (only!)</a:t>
            </a:r>
          </a:p>
        </p:txBody>
      </p:sp>
      <p:sp>
        <p:nvSpPr>
          <p:cNvPr id="76" name="(Your Paper # Here, e.g., Paper 2.1)"/>
          <p:cNvSpPr txBox="1"/>
          <p:nvPr/>
        </p:nvSpPr>
        <p:spPr>
          <a:xfrm>
            <a:off x="393382" y="121265"/>
            <a:ext cx="8869998" cy="548045"/>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3200">
                <a:solidFill>
                  <a:srgbClr val="17375E"/>
                </a:solidFill>
              </a:defRPr>
            </a:lvl1pPr>
          </a:lstStyle>
          <a:p>
            <a:pPr/>
            <a:r>
              <a:t>(Your Paper # Here, e.g., Paper 2.1)</a:t>
            </a:r>
          </a:p>
        </p:txBody>
      </p:sp>
      <p:sp>
        <p:nvSpPr>
          <p:cNvPr id="77" name="Place the Title of Your Paper Here Author Names should go next  Company or Institution Logo…"/>
          <p:cNvSpPr txBox="1"/>
          <p:nvPr/>
        </p:nvSpPr>
        <p:spPr>
          <a:xfrm>
            <a:off x="137795" y="958850"/>
            <a:ext cx="8868410" cy="336577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1" indent="0" algn="ctr">
              <a:lnSpc>
                <a:spcPct val="90000"/>
              </a:lnSpc>
              <a:defRPr sz="3300"/>
            </a:pPr>
            <a:r>
              <a:t>Place the Title of Your Paper Here</a:t>
            </a:r>
            <a:br/>
            <a:r>
              <a:rPr sz="2600"/>
              <a:t>Author Names should go next</a:t>
            </a:r>
            <a:br>
              <a:rPr sz="2600"/>
            </a:br>
            <a:br>
              <a:rPr sz="2600"/>
            </a:br>
            <a:r>
              <a:rPr b="1" i="1" sz="3700"/>
              <a:t>Company or Institution Logo </a:t>
            </a:r>
            <a:endParaRPr b="1" i="1" sz="3700"/>
          </a:p>
          <a:p>
            <a:pPr lvl="1" indent="0" algn="ctr">
              <a:lnSpc>
                <a:spcPct val="90000"/>
              </a:lnSpc>
              <a:defRPr sz="3700"/>
            </a:pPr>
            <a:br>
              <a:rPr b="1" i="1"/>
            </a:br>
            <a:r>
              <a:rPr sz="2600"/>
              <a:t>Your Company or Institution Name Here</a:t>
            </a:r>
            <a:br>
              <a:rPr sz="2600"/>
            </a:br>
            <a:r>
              <a:rPr sz="3000"/>
              <a:t>Your Address</a:t>
            </a:r>
            <a:br>
              <a:rPr sz="3000"/>
            </a:br>
            <a:r>
              <a:rPr sz="3000"/>
              <a:t>Your City, State, (Country) Zip Code</a:t>
            </a:r>
          </a:p>
        </p:txBody>
      </p:sp>
      <p:sp>
        <p:nvSpPr>
          <p:cNvPr id="78" name="Edit slide master with the date of your presentation"/>
          <p:cNvSpPr txBox="1"/>
          <p:nvPr/>
        </p:nvSpPr>
        <p:spPr>
          <a:xfrm>
            <a:off x="-28893" y="3646487"/>
            <a:ext cx="1297623" cy="56801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85000"/>
              </a:lnSpc>
              <a:defRPr sz="1200"/>
            </a:lvl1pPr>
          </a:lstStyle>
          <a:p>
            <a:pPr/>
            <a:r>
              <a:t>Edit slide master with the date of your presentation</a:t>
            </a:r>
          </a:p>
        </p:txBody>
      </p:sp>
      <p:sp>
        <p:nvSpPr>
          <p:cNvPr id="79" name="Line"/>
          <p:cNvSpPr/>
          <p:nvPr/>
        </p:nvSpPr>
        <p:spPr>
          <a:xfrm flipH="1">
            <a:off x="519112" y="4210049"/>
            <a:ext cx="100013" cy="657227"/>
          </a:xfrm>
          <a:prstGeom prst="line">
            <a:avLst/>
          </a:prstGeom>
          <a:ln w="15875">
            <a:solidFill>
              <a:srgbClr val="000000"/>
            </a:solidFill>
            <a:tailEnd type="triangle"/>
          </a:ln>
        </p:spPr>
        <p:txBody>
          <a:bodyPr lIns="45719" rIns="45719"/>
          <a:lstStyle/>
          <a:p>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Slide Number"/>
          <p:cNvSpPr txBox="1"/>
          <p:nvPr>
            <p:ph type="sldNum" sz="quarter" idx="2"/>
          </p:nvPr>
        </p:nvSpPr>
        <p:spPr>
          <a:xfrm>
            <a:off x="8870344" y="4816110"/>
            <a:ext cx="273657"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23" name="Display Speed"/>
          <p:cNvSpPr txBox="1"/>
          <p:nvPr>
            <p:ph type="title" idx="4294967295"/>
          </p:nvPr>
        </p:nvSpPr>
        <p:spPr>
          <a:xfrm>
            <a:off x="92075" y="36512"/>
            <a:ext cx="8959850" cy="666751"/>
          </a:xfrm>
          <a:prstGeom prst="rect">
            <a:avLst/>
          </a:prstGeom>
        </p:spPr>
        <p:txBody>
          <a:bodyPr>
            <a:normAutofit fontScale="100000" lnSpcReduction="0"/>
          </a:bodyPr>
          <a:lstStyle/>
          <a:p>
            <a:pPr/>
            <a:r>
              <a:t>Display Speed</a:t>
            </a:r>
          </a:p>
        </p:txBody>
      </p:sp>
      <p:sp>
        <p:nvSpPr>
          <p:cNvPr id="124" name="Slides should display instantly…"/>
          <p:cNvSpPr txBox="1"/>
          <p:nvPr>
            <p:ph type="body" idx="4294967295"/>
          </p:nvPr>
        </p:nvSpPr>
        <p:spPr>
          <a:xfrm>
            <a:off x="92075" y="958850"/>
            <a:ext cx="8959850" cy="3908425"/>
          </a:xfrm>
          <a:prstGeom prst="rect">
            <a:avLst/>
          </a:prstGeom>
        </p:spPr>
        <p:txBody>
          <a:bodyPr>
            <a:normAutofit fontScale="100000" lnSpcReduction="0"/>
          </a:bodyPr>
          <a:lstStyle/>
          <a:p>
            <a:pPr/>
            <a:r>
              <a:t>Slides should display instantly</a:t>
            </a:r>
          </a:p>
          <a:p>
            <a:pPr/>
            <a:r>
              <a:t>Do not distract the audience with slow transition effects</a:t>
            </a:r>
          </a:p>
          <a:p>
            <a:pPr/>
            <a:r>
              <a:t>Avoid overuse of slow graphics, fonts and special effects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Slide Number"/>
          <p:cNvSpPr txBox="1"/>
          <p:nvPr>
            <p:ph type="sldNum" sz="quarter" idx="2"/>
          </p:nvPr>
        </p:nvSpPr>
        <p:spPr>
          <a:xfrm>
            <a:off x="8881655" y="4816110"/>
            <a:ext cx="262346"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29" name="Special animation when changing from one slide to another is usually very distracting to the audience…"/>
          <p:cNvSpPr txBox="1"/>
          <p:nvPr>
            <p:ph type="body" idx="4294967295"/>
          </p:nvPr>
        </p:nvSpPr>
        <p:spPr>
          <a:xfrm>
            <a:off x="92075" y="958850"/>
            <a:ext cx="8959850" cy="3908425"/>
          </a:xfrm>
          <a:prstGeom prst="rect">
            <a:avLst/>
          </a:prstGeom>
        </p:spPr>
        <p:txBody>
          <a:bodyPr>
            <a:normAutofit fontScale="100000" lnSpcReduction="0"/>
          </a:bodyPr>
          <a:lstStyle/>
          <a:p>
            <a:pPr>
              <a:lnSpc>
                <a:spcPct val="90000"/>
              </a:lnSpc>
              <a:defRPr sz="3000"/>
            </a:pPr>
            <a:r>
              <a:t>Special animation when changing from one slide to another is usually very distracting to the audience</a:t>
            </a:r>
          </a:p>
          <a:p>
            <a:pPr>
              <a:lnSpc>
                <a:spcPct val="90000"/>
              </a:lnSpc>
              <a:defRPr sz="3000">
                <a:solidFill>
                  <a:srgbClr val="FF0000"/>
                </a:solidFill>
              </a:defRPr>
            </a:pPr>
            <a:r>
              <a:t>Do not do it!</a:t>
            </a:r>
          </a:p>
          <a:p>
            <a:pPr>
              <a:lnSpc>
                <a:spcPct val="90000"/>
              </a:lnSpc>
              <a:defRPr sz="3000"/>
            </a:pPr>
            <a:r>
              <a:t>PowerPoint default settings should be:</a:t>
            </a:r>
          </a:p>
          <a:p>
            <a:pPr lvl="1" marL="742950" indent="-285750">
              <a:lnSpc>
                <a:spcPct val="90000"/>
              </a:lnSpc>
              <a:spcBef>
                <a:spcPts val="0"/>
              </a:spcBef>
              <a:defRPr sz="2600"/>
            </a:pPr>
            <a:r>
              <a:t>Effect:		No transition</a:t>
            </a:r>
          </a:p>
          <a:p>
            <a:pPr lvl="1" marL="742950" indent="-285750">
              <a:lnSpc>
                <a:spcPct val="90000"/>
              </a:lnSpc>
              <a:spcBef>
                <a:spcPts val="0"/>
              </a:spcBef>
              <a:defRPr sz="2600"/>
            </a:pPr>
            <a:r>
              <a:t>Speed:		Fast</a:t>
            </a:r>
          </a:p>
          <a:p>
            <a:pPr lvl="1" marL="742950" indent="-285750">
              <a:lnSpc>
                <a:spcPct val="90000"/>
              </a:lnSpc>
              <a:spcBef>
                <a:spcPts val="0"/>
              </a:spcBef>
              <a:defRPr sz="2600"/>
            </a:pPr>
            <a:r>
              <a:t>Advance:	On mouse click</a:t>
            </a:r>
          </a:p>
        </p:txBody>
      </p:sp>
      <p:sp>
        <p:nvSpPr>
          <p:cNvPr id="130" name="Transitions Between Slides"/>
          <p:cNvSpPr txBox="1"/>
          <p:nvPr>
            <p:ph type="title" idx="4294967295"/>
          </p:nvPr>
        </p:nvSpPr>
        <p:spPr>
          <a:xfrm>
            <a:off x="92075" y="36512"/>
            <a:ext cx="8959850" cy="666751"/>
          </a:xfrm>
          <a:prstGeom prst="rect">
            <a:avLst/>
          </a:prstGeom>
        </p:spPr>
        <p:txBody>
          <a:bodyPr>
            <a:normAutofit fontScale="100000" lnSpcReduction="0"/>
          </a:bodyPr>
          <a:lstStyle/>
          <a:p>
            <a:pPr/>
            <a:r>
              <a:t>Transitions Between Slides</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Slide Number"/>
          <p:cNvSpPr txBox="1"/>
          <p:nvPr>
            <p:ph type="sldNum" sz="quarter" idx="2"/>
          </p:nvPr>
        </p:nvSpPr>
        <p:spPr>
          <a:xfrm>
            <a:off x="8870344" y="4816110"/>
            <a:ext cx="273657"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35" name="Transitions Between Lines"/>
          <p:cNvSpPr txBox="1"/>
          <p:nvPr>
            <p:ph type="title" idx="4294967295"/>
          </p:nvPr>
        </p:nvSpPr>
        <p:spPr>
          <a:xfrm>
            <a:off x="92075" y="36512"/>
            <a:ext cx="8959850" cy="666751"/>
          </a:xfrm>
          <a:prstGeom prst="rect">
            <a:avLst/>
          </a:prstGeom>
        </p:spPr>
        <p:txBody>
          <a:bodyPr>
            <a:normAutofit fontScale="100000" lnSpcReduction="0"/>
          </a:bodyPr>
          <a:lstStyle/>
          <a:p>
            <a:pPr/>
            <a:r>
              <a:t>Transitions Between Lines</a:t>
            </a:r>
          </a:p>
        </p:txBody>
      </p:sp>
      <p:sp>
        <p:nvSpPr>
          <p:cNvPr id="136" name="Optional, and can be highly effective…"/>
          <p:cNvSpPr txBox="1"/>
          <p:nvPr>
            <p:ph type="body" idx="4294967295"/>
          </p:nvPr>
        </p:nvSpPr>
        <p:spPr>
          <a:xfrm>
            <a:off x="92075" y="958850"/>
            <a:ext cx="8959850" cy="3908425"/>
          </a:xfrm>
          <a:prstGeom prst="rect">
            <a:avLst/>
          </a:prstGeom>
        </p:spPr>
        <p:txBody>
          <a:bodyPr>
            <a:normAutofit fontScale="100000" lnSpcReduction="0"/>
          </a:bodyPr>
          <a:lstStyle/>
          <a:p>
            <a:pPr/>
            <a:r>
              <a:t>Optional, and can be highly effective</a:t>
            </a:r>
          </a:p>
          <a:p>
            <a:pPr/>
            <a:r>
              <a:t>Focus attention on a specific line of a slide</a:t>
            </a:r>
          </a:p>
          <a:p>
            <a:pPr/>
            <a:r>
              <a:t>Dim previous lines</a:t>
            </a:r>
          </a:p>
          <a:p>
            <a:pPr/>
            <a:r>
              <a:t>Make transitions be instantaneous</a:t>
            </a:r>
          </a:p>
          <a:p>
            <a:pPr/>
            <a:r>
              <a:t>Use sparingly</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Slide Number"/>
          <p:cNvSpPr txBox="1"/>
          <p:nvPr>
            <p:ph type="sldNum" sz="quarter" idx="2"/>
          </p:nvPr>
        </p:nvSpPr>
        <p:spPr>
          <a:xfrm>
            <a:off x="8870344" y="4816110"/>
            <a:ext cx="273657"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41" name="Sound Effects"/>
          <p:cNvSpPr txBox="1"/>
          <p:nvPr>
            <p:ph type="title" idx="4294967295"/>
          </p:nvPr>
        </p:nvSpPr>
        <p:spPr>
          <a:xfrm>
            <a:off x="92075" y="36512"/>
            <a:ext cx="8959850" cy="666751"/>
          </a:xfrm>
          <a:prstGeom prst="rect">
            <a:avLst/>
          </a:prstGeom>
        </p:spPr>
        <p:txBody>
          <a:bodyPr>
            <a:normAutofit fontScale="100000" lnSpcReduction="0"/>
          </a:bodyPr>
          <a:lstStyle/>
          <a:p>
            <a:pPr/>
            <a:r>
              <a:t>Sound Effects</a:t>
            </a:r>
          </a:p>
        </p:txBody>
      </p:sp>
      <p:sp>
        <p:nvSpPr>
          <p:cNvPr id="142" name="DO NOT USE SOUND EFFECTS…"/>
          <p:cNvSpPr txBox="1"/>
          <p:nvPr>
            <p:ph type="body" idx="4294967295"/>
          </p:nvPr>
        </p:nvSpPr>
        <p:spPr>
          <a:xfrm>
            <a:off x="92075" y="958850"/>
            <a:ext cx="8959850" cy="3908425"/>
          </a:xfrm>
          <a:prstGeom prst="rect">
            <a:avLst/>
          </a:prstGeom>
        </p:spPr>
        <p:txBody>
          <a:bodyPr>
            <a:normAutofit fontScale="100000" lnSpcReduction="0"/>
          </a:bodyPr>
          <a:lstStyle/>
          <a:p>
            <a:pPr/>
            <a:r>
              <a:t> DO NOT USE SOUND EFFECTS</a:t>
            </a:r>
          </a:p>
          <a:p>
            <a:pPr/>
          </a:p>
          <a:p>
            <a:pPr/>
            <a:r>
              <a:t>Sound effects slow down slide transitions</a:t>
            </a:r>
          </a:p>
          <a:p>
            <a:pPr/>
            <a:r>
              <a:t>Noise from projection computer may distract audience</a:t>
            </a:r>
          </a:p>
        </p:txBody>
      </p:sp>
      <p:pic>
        <p:nvPicPr>
          <p:cNvPr id="143" name="image.pdf" descr="image.pdf"/>
          <p:cNvPicPr>
            <a:picLocks noChangeAspect="1"/>
          </p:cNvPicPr>
          <p:nvPr/>
        </p:nvPicPr>
        <p:blipFill>
          <a:blip r:embed="rId3">
            <a:extLst/>
          </a:blip>
          <a:stretch>
            <a:fillRect/>
          </a:stretch>
        </p:blipFill>
        <p:spPr>
          <a:xfrm>
            <a:off x="7662862" y="0"/>
            <a:ext cx="1493838" cy="1898650"/>
          </a:xfrm>
          <a:prstGeom prst="rect">
            <a:avLst/>
          </a:prstGeom>
          <a:ln w="12700">
            <a:miter lim="400000"/>
          </a:ln>
        </p:spPr>
      </p:pic>
      <p:sp>
        <p:nvSpPr>
          <p:cNvPr id="144" name="Line"/>
          <p:cNvSpPr/>
          <p:nvPr/>
        </p:nvSpPr>
        <p:spPr>
          <a:xfrm>
            <a:off x="549275" y="1189037"/>
            <a:ext cx="6704013" cy="1"/>
          </a:xfrm>
          <a:prstGeom prst="line">
            <a:avLst/>
          </a:prstGeom>
          <a:ln w="76200">
            <a:solidFill>
              <a:srgbClr val="0000CC"/>
            </a:solidFill>
          </a:ln>
        </p:spPr>
        <p:txBody>
          <a:bodyPr lIns="45719" rIns="45719"/>
          <a:lstStyle/>
          <a:p>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Slide Number"/>
          <p:cNvSpPr txBox="1"/>
          <p:nvPr>
            <p:ph type="sldNum" sz="quarter" idx="2"/>
          </p:nvPr>
        </p:nvSpPr>
        <p:spPr>
          <a:xfrm>
            <a:off x="8870344" y="4816110"/>
            <a:ext cx="273657"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49" name="Diagram slides"/>
          <p:cNvSpPr txBox="1"/>
          <p:nvPr>
            <p:ph type="title" idx="4294967295"/>
          </p:nvPr>
        </p:nvSpPr>
        <p:spPr>
          <a:xfrm>
            <a:off x="79375" y="76200"/>
            <a:ext cx="8959850" cy="665163"/>
          </a:xfrm>
          <a:prstGeom prst="rect">
            <a:avLst/>
          </a:prstGeom>
        </p:spPr>
        <p:txBody>
          <a:bodyPr>
            <a:normAutofit fontScale="100000" lnSpcReduction="0"/>
          </a:bodyPr>
          <a:lstStyle/>
          <a:p>
            <a:pPr/>
            <a:r>
              <a:t>Diagram slides</a:t>
            </a:r>
          </a:p>
        </p:txBody>
      </p:sp>
      <p:sp>
        <p:nvSpPr>
          <p:cNvPr id="150" name="Keep diagrams simple…"/>
          <p:cNvSpPr txBox="1"/>
          <p:nvPr>
            <p:ph type="body" idx="4294967295"/>
          </p:nvPr>
        </p:nvSpPr>
        <p:spPr>
          <a:xfrm>
            <a:off x="92075" y="958850"/>
            <a:ext cx="8959850" cy="3908425"/>
          </a:xfrm>
          <a:prstGeom prst="rect">
            <a:avLst/>
          </a:prstGeom>
        </p:spPr>
        <p:txBody>
          <a:bodyPr>
            <a:normAutofit fontScale="100000" lnSpcReduction="0"/>
          </a:bodyPr>
          <a:lstStyle/>
          <a:p>
            <a:pPr/>
            <a:r>
              <a:t>Keep diagrams simple</a:t>
            </a:r>
          </a:p>
          <a:p>
            <a:pPr/>
            <a:r>
              <a:t>Easy to view</a:t>
            </a:r>
          </a:p>
          <a:p>
            <a:pPr/>
            <a:r>
              <a:t>Make text readable with large font</a:t>
            </a:r>
          </a:p>
          <a:p>
            <a:pPr/>
            <a:r>
              <a:t>Use all space in rectangle</a:t>
            </a:r>
          </a:p>
          <a:p>
            <a:pPr/>
            <a:r>
              <a:t>See View --&gt; Notes Page</a:t>
            </a:r>
          </a:p>
          <a:p>
            <a:pPr/>
            <a:r>
              <a:t>Example follows:</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Slide Number"/>
          <p:cNvSpPr txBox="1"/>
          <p:nvPr>
            <p:ph type="sldNum" sz="quarter" idx="2"/>
          </p:nvPr>
        </p:nvSpPr>
        <p:spPr>
          <a:xfrm>
            <a:off x="8870344" y="4816110"/>
            <a:ext cx="273657"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55" name="Presenting Data - Graphs"/>
          <p:cNvSpPr txBox="1"/>
          <p:nvPr>
            <p:ph type="title" idx="4294967295"/>
          </p:nvPr>
        </p:nvSpPr>
        <p:spPr>
          <a:xfrm>
            <a:off x="92075" y="36512"/>
            <a:ext cx="8959850" cy="666751"/>
          </a:xfrm>
          <a:prstGeom prst="rect">
            <a:avLst/>
          </a:prstGeom>
        </p:spPr>
        <p:txBody>
          <a:bodyPr>
            <a:normAutofit fontScale="100000" lnSpcReduction="0"/>
          </a:bodyPr>
          <a:lstStyle/>
          <a:p>
            <a:pPr/>
            <a:r>
              <a:t>Presenting Data - Graphs</a:t>
            </a:r>
          </a:p>
        </p:txBody>
      </p:sp>
      <p:sp>
        <p:nvSpPr>
          <p:cNvPr id="156" name="Use graphs, not tables…"/>
          <p:cNvSpPr txBox="1"/>
          <p:nvPr>
            <p:ph type="body" idx="4294967295"/>
          </p:nvPr>
        </p:nvSpPr>
        <p:spPr>
          <a:xfrm>
            <a:off x="92075" y="958850"/>
            <a:ext cx="8959850" cy="3908425"/>
          </a:xfrm>
          <a:prstGeom prst="rect">
            <a:avLst/>
          </a:prstGeom>
        </p:spPr>
        <p:txBody>
          <a:bodyPr>
            <a:normAutofit fontScale="100000" lnSpcReduction="0"/>
          </a:bodyPr>
          <a:lstStyle/>
          <a:p>
            <a:pPr/>
            <a:r>
              <a:t>Use graphs, not tables</a:t>
            </a:r>
          </a:p>
          <a:p>
            <a:pPr/>
            <a:r>
              <a:t>Keep graphs simple</a:t>
            </a:r>
          </a:p>
          <a:p>
            <a:pPr/>
            <a:r>
              <a:t>Eliminate or subdue distracting grid lines</a:t>
            </a:r>
          </a:p>
          <a:p>
            <a:pPr/>
            <a:r>
              <a:t>Use large font sizes including the numbering on the axes!</a:t>
            </a:r>
          </a:p>
          <a:p>
            <a:pPr/>
            <a:r>
              <a:t>Example follows:</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Slide Number"/>
          <p:cNvSpPr txBox="1"/>
          <p:nvPr>
            <p:ph type="sldNum" sz="quarter" idx="2"/>
          </p:nvPr>
        </p:nvSpPr>
        <p:spPr>
          <a:xfrm>
            <a:off x="8870344" y="4816110"/>
            <a:ext cx="273657"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61" name="Some Bad Examples"/>
          <p:cNvSpPr txBox="1"/>
          <p:nvPr>
            <p:ph type="title" idx="4294967295"/>
          </p:nvPr>
        </p:nvSpPr>
        <p:spPr>
          <a:xfrm>
            <a:off x="92075" y="36512"/>
            <a:ext cx="8959850" cy="666751"/>
          </a:xfrm>
          <a:prstGeom prst="rect">
            <a:avLst/>
          </a:prstGeom>
        </p:spPr>
        <p:txBody>
          <a:bodyPr>
            <a:normAutofit fontScale="100000" lnSpcReduction="0"/>
          </a:bodyPr>
          <a:lstStyle/>
          <a:p>
            <a:pPr/>
            <a:r>
              <a:t>Some Bad Examples</a:t>
            </a:r>
          </a:p>
        </p:txBody>
      </p:sp>
      <p:sp>
        <p:nvSpPr>
          <p:cNvPr id="162" name="The next two slides show examples of bad practices that should be avoided:…"/>
          <p:cNvSpPr txBox="1"/>
          <p:nvPr>
            <p:ph type="body" idx="4294967295"/>
          </p:nvPr>
        </p:nvSpPr>
        <p:spPr>
          <a:xfrm>
            <a:off x="92075" y="958850"/>
            <a:ext cx="8959850" cy="3908425"/>
          </a:xfrm>
          <a:prstGeom prst="rect">
            <a:avLst/>
          </a:prstGeom>
        </p:spPr>
        <p:txBody>
          <a:bodyPr>
            <a:normAutofit fontScale="100000" lnSpcReduction="0"/>
          </a:bodyPr>
          <a:lstStyle/>
          <a:p>
            <a:pPr/>
            <a:r>
              <a:t>The next two slides show examples of bad practices that should be avoided:</a:t>
            </a:r>
          </a:p>
          <a:p>
            <a:pPr lvl="1" marL="742950" indent="-285750">
              <a:spcBef>
                <a:spcPts val="0"/>
              </a:spcBef>
              <a:defRPr sz="2800"/>
            </a:pPr>
            <a:r>
              <a:t>Bad slide layout</a:t>
            </a:r>
          </a:p>
          <a:p>
            <a:pPr lvl="1" marL="742950" indent="-285750">
              <a:spcBef>
                <a:spcPts val="0"/>
              </a:spcBef>
              <a:defRPr sz="2800"/>
            </a:pPr>
            <a:r>
              <a:t>Improper color use</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1F497D"/>
        </a:solidFill>
      </p:bgPr>
    </p:bg>
    <p:spTree>
      <p:nvGrpSpPr>
        <p:cNvPr id="1" name=""/>
        <p:cNvGrpSpPr/>
        <p:nvPr/>
      </p:nvGrpSpPr>
      <p:grpSpPr>
        <a:xfrm>
          <a:off x="0" y="0"/>
          <a:ext cx="0" cy="0"/>
          <a:chOff x="0" y="0"/>
          <a:chExt cx="0" cy="0"/>
        </a:xfrm>
      </p:grpSpPr>
      <p:sp>
        <p:nvSpPr>
          <p:cNvPr id="164" name="(Press the “Enter” key to continue)"/>
          <p:cNvSpPr txBox="1"/>
          <p:nvPr>
            <p:ph type="title" idx="4294967295"/>
          </p:nvPr>
        </p:nvSpPr>
        <p:spPr>
          <a:xfrm>
            <a:off x="92075" y="36512"/>
            <a:ext cx="8959850" cy="666751"/>
          </a:xfrm>
          <a:prstGeom prst="rect">
            <a:avLst/>
          </a:prstGeom>
        </p:spPr>
        <p:txBody>
          <a:bodyPr>
            <a:normAutofit fontScale="100000" lnSpcReduction="0"/>
          </a:bodyPr>
          <a:lstStyle/>
          <a:p>
            <a:pPr>
              <a:defRPr sz="1400">
                <a:solidFill>
                  <a:srgbClr val="010000"/>
                </a:solidFill>
              </a:defRPr>
            </a:pPr>
            <a:r>
              <a:t> </a:t>
            </a:r>
            <a:r>
              <a:rPr>
                <a:solidFill>
                  <a:srgbClr val="FFFFFF"/>
                </a:solidFill>
              </a:rPr>
              <a:t>(Press the “Enter” key to continue)</a:t>
            </a:r>
          </a:p>
        </p:txBody>
      </p:sp>
      <p:sp>
        <p:nvSpPr>
          <p:cNvPr id="165" name="This slide has no title. Titles help guide the audience through the talk. All slides except photographs should have a title.…"/>
          <p:cNvSpPr txBox="1"/>
          <p:nvPr>
            <p:ph type="body" idx="4294967295"/>
          </p:nvPr>
        </p:nvSpPr>
        <p:spPr>
          <a:xfrm>
            <a:off x="92075" y="958850"/>
            <a:ext cx="8959850" cy="3908425"/>
          </a:xfrm>
          <a:prstGeom prst="rect">
            <a:avLst/>
          </a:prstGeom>
        </p:spPr>
        <p:txBody>
          <a:bodyPr>
            <a:normAutofit fontScale="100000" lnSpcReduction="0"/>
          </a:bodyPr>
          <a:lstStyle/>
          <a:p>
            <a:pPr>
              <a:lnSpc>
                <a:spcPct val="104999"/>
              </a:lnSpc>
              <a:spcBef>
                <a:spcPts val="400"/>
              </a:spcBef>
              <a:defRPr i="1" sz="1700">
                <a:solidFill>
                  <a:srgbClr val="FFFF00"/>
                </a:solidFill>
              </a:defRPr>
            </a:pPr>
            <a:r>
              <a:t>This slide has no title. Titles help guide the audience through the talk. All slides except photographs should have a title.</a:t>
            </a:r>
          </a:p>
          <a:p>
            <a:pPr>
              <a:lnSpc>
                <a:spcPct val="104999"/>
              </a:lnSpc>
              <a:spcBef>
                <a:spcPts val="400"/>
              </a:spcBef>
              <a:defRPr i="1" sz="1700">
                <a:solidFill>
                  <a:srgbClr val="FFFF00"/>
                </a:solidFill>
              </a:defRPr>
            </a:pPr>
            <a:r>
              <a:t>The type on this slide is too small. It is readable here, but when projected, only the presenter and maybe those in the front rows will be able to read it. Those in the back will be completely lost.</a:t>
            </a:r>
          </a:p>
          <a:p>
            <a:pPr>
              <a:lnSpc>
                <a:spcPct val="104999"/>
              </a:lnSpc>
              <a:spcBef>
                <a:spcPts val="400"/>
              </a:spcBef>
              <a:defRPr sz="1700">
                <a:solidFill>
                  <a:srgbClr val="FFFF00"/>
                </a:solidFill>
              </a:defRPr>
            </a:pPr>
            <a:r>
              <a:t>USE OF ALL CAPITAL LETTERS OR ITALICS also makes slides difficult to read. </a:t>
            </a:r>
            <a:r>
              <a:rPr b="1"/>
              <a:t>Use light backgrounds; not dark!</a:t>
            </a:r>
            <a:endParaRPr b="1"/>
          </a:p>
          <a:p>
            <a:pPr>
              <a:lnSpc>
                <a:spcPct val="104999"/>
              </a:lnSpc>
              <a:spcBef>
                <a:spcPts val="400"/>
              </a:spcBef>
              <a:defRPr sz="1700">
                <a:solidFill>
                  <a:srgbClr val="FFFF00"/>
                </a:solidFill>
              </a:defRPr>
            </a:pPr>
            <a:r>
              <a:t>This slide would be easier to follow if indentations were used.</a:t>
            </a:r>
          </a:p>
          <a:p>
            <a:pPr>
              <a:lnSpc>
                <a:spcPct val="104999"/>
              </a:lnSpc>
              <a:spcBef>
                <a:spcPts val="400"/>
              </a:spcBef>
              <a:defRPr sz="1700">
                <a:solidFill>
                  <a:srgbClr val="FFFF00"/>
                </a:solidFill>
              </a:defRPr>
            </a:pPr>
            <a:r>
              <a:t>Do not design your BCICTS slides to stand alone. They are a guide to your presentation. If they were understandable by themselves, we could just publish them and forget about presentations! Your slides support what you say: They do not replace it.</a:t>
            </a:r>
          </a:p>
          <a:p>
            <a:pPr>
              <a:lnSpc>
                <a:spcPct val="104999"/>
              </a:lnSpc>
              <a:spcBef>
                <a:spcPts val="400"/>
              </a:spcBef>
              <a:defRPr sz="1700">
                <a:solidFill>
                  <a:srgbClr val="FFFF00"/>
                </a:solidFill>
              </a:defRPr>
            </a:pPr>
            <a:r>
              <a:t>This slide has too many words and too many points. Keep your slides under nine lines.</a:t>
            </a:r>
          </a:p>
        </p:txBody>
      </p:sp>
    </p:spTree>
  </p:cSld>
  <p:clrMapOvr>
    <a:masterClrMapping/>
  </p:clrMapOvr>
  <mc:AlternateContent xmlns:mc="http://schemas.openxmlformats.org/markup-compatibility/2006">
    <mc:Choice xmlns:p14="http://schemas.microsoft.com/office/powerpoint/2010/main" Requires="p14">
      <p:transition spd="slow" advClick="1" p14:dur="1200">
        <p:checker dir="vert"/>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32" presetID="4" grpId="1" fill="hold">
                                  <p:stCondLst>
                                    <p:cond delay="0"/>
                                  </p:stCondLst>
                                  <p:iterate type="el" backwards="0">
                                    <p:tmAbs val="0"/>
                                  </p:iterate>
                                  <p:childTnLst>
                                    <p:set>
                                      <p:cBhvr>
                                        <p:cTn id="6" fill="hold"/>
                                        <p:tgtEl>
                                          <p:spTgt spid="165">
                                            <p:bg/>
                                          </p:spTgt>
                                        </p:tgtEl>
                                        <p:attrNameLst>
                                          <p:attrName>style.visibility</p:attrName>
                                        </p:attrNameLst>
                                      </p:cBhvr>
                                      <p:to>
                                        <p:strVal val="visible"/>
                                      </p:to>
                                    </p:set>
                                    <p:animEffect filter="box(out)" transition="in">
                                      <p:cBhvr>
                                        <p:cTn id="7" dur="500"/>
                                        <p:tgtEl>
                                          <p:spTgt spid="165">
                                            <p:bg/>
                                          </p:spTgt>
                                        </p:tgtEl>
                                      </p:cBhvr>
                                    </p:animEffect>
                                  </p:childTnLst>
                                </p:cTn>
                              </p:par>
                              <p:par>
                                <p:cTn id="8" presetClass="entr" nodeType="withEffect" presetSubtype="32" presetID="4" grpId="1" fill="hold">
                                  <p:stCondLst>
                                    <p:cond delay="0"/>
                                  </p:stCondLst>
                                  <p:iterate type="el" backwards="0">
                                    <p:tmAbs val="0"/>
                                  </p:iterate>
                                  <p:childTnLst>
                                    <p:set>
                                      <p:cBhvr>
                                        <p:cTn id="9" fill="hold"/>
                                        <p:tgtEl>
                                          <p:spTgt spid="165">
                                            <p:txEl>
                                              <p:pRg st="0" end="0"/>
                                            </p:txEl>
                                          </p:spTgt>
                                        </p:tgtEl>
                                        <p:attrNameLst>
                                          <p:attrName>style.visibility</p:attrName>
                                        </p:attrNameLst>
                                      </p:cBhvr>
                                      <p:to>
                                        <p:strVal val="visible"/>
                                      </p:to>
                                    </p:set>
                                    <p:animEffect filter="box(out)" transition="in">
                                      <p:cBhvr>
                                        <p:cTn id="10" dur="500"/>
                                        <p:tgtEl>
                                          <p:spTgt spid="16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32" presetID="4" grpId="1" fill="hold">
                                  <p:stCondLst>
                                    <p:cond delay="0"/>
                                  </p:stCondLst>
                                  <p:iterate type="el" backwards="0">
                                    <p:tmAbs val="0"/>
                                  </p:iterate>
                                  <p:childTnLst>
                                    <p:set>
                                      <p:cBhvr>
                                        <p:cTn id="14" fill="hold"/>
                                        <p:tgtEl>
                                          <p:spTgt spid="165">
                                            <p:txEl>
                                              <p:pRg st="1" end="1"/>
                                            </p:txEl>
                                          </p:spTgt>
                                        </p:tgtEl>
                                        <p:attrNameLst>
                                          <p:attrName>style.visibility</p:attrName>
                                        </p:attrNameLst>
                                      </p:cBhvr>
                                      <p:to>
                                        <p:strVal val="visible"/>
                                      </p:to>
                                    </p:set>
                                    <p:animEffect filter="box(out)" transition="in">
                                      <p:cBhvr>
                                        <p:cTn id="15" dur="500"/>
                                        <p:tgtEl>
                                          <p:spTgt spid="16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32" presetID="4" grpId="1" fill="hold">
                                  <p:stCondLst>
                                    <p:cond delay="0"/>
                                  </p:stCondLst>
                                  <p:iterate type="el" backwards="0">
                                    <p:tmAbs val="0"/>
                                  </p:iterate>
                                  <p:childTnLst>
                                    <p:set>
                                      <p:cBhvr>
                                        <p:cTn id="19" fill="hold"/>
                                        <p:tgtEl>
                                          <p:spTgt spid="165">
                                            <p:txEl>
                                              <p:pRg st="2" end="2"/>
                                            </p:txEl>
                                          </p:spTgt>
                                        </p:tgtEl>
                                        <p:attrNameLst>
                                          <p:attrName>style.visibility</p:attrName>
                                        </p:attrNameLst>
                                      </p:cBhvr>
                                      <p:to>
                                        <p:strVal val="visible"/>
                                      </p:to>
                                    </p:set>
                                    <p:animEffect filter="box(out)" transition="in">
                                      <p:cBhvr>
                                        <p:cTn id="20" dur="500"/>
                                        <p:tgtEl>
                                          <p:spTgt spid="16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32" presetID="4" grpId="1" fill="hold">
                                  <p:stCondLst>
                                    <p:cond delay="0"/>
                                  </p:stCondLst>
                                  <p:iterate type="el" backwards="0">
                                    <p:tmAbs val="0"/>
                                  </p:iterate>
                                  <p:childTnLst>
                                    <p:set>
                                      <p:cBhvr>
                                        <p:cTn id="24" fill="hold"/>
                                        <p:tgtEl>
                                          <p:spTgt spid="165">
                                            <p:txEl>
                                              <p:pRg st="3" end="3"/>
                                            </p:txEl>
                                          </p:spTgt>
                                        </p:tgtEl>
                                        <p:attrNameLst>
                                          <p:attrName>style.visibility</p:attrName>
                                        </p:attrNameLst>
                                      </p:cBhvr>
                                      <p:to>
                                        <p:strVal val="visible"/>
                                      </p:to>
                                    </p:set>
                                    <p:animEffect filter="box(out)" transition="in">
                                      <p:cBhvr>
                                        <p:cTn id="25" dur="500"/>
                                        <p:tgtEl>
                                          <p:spTgt spid="16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Class="entr" nodeType="clickEffect" presetSubtype="32" presetID="4" grpId="1" fill="hold">
                                  <p:stCondLst>
                                    <p:cond delay="0"/>
                                  </p:stCondLst>
                                  <p:iterate type="el" backwards="0">
                                    <p:tmAbs val="0"/>
                                  </p:iterate>
                                  <p:childTnLst>
                                    <p:set>
                                      <p:cBhvr>
                                        <p:cTn id="29" fill="hold"/>
                                        <p:tgtEl>
                                          <p:spTgt spid="165">
                                            <p:txEl>
                                              <p:pRg st="4" end="4"/>
                                            </p:txEl>
                                          </p:spTgt>
                                        </p:tgtEl>
                                        <p:attrNameLst>
                                          <p:attrName>style.visibility</p:attrName>
                                        </p:attrNameLst>
                                      </p:cBhvr>
                                      <p:to>
                                        <p:strVal val="visible"/>
                                      </p:to>
                                    </p:set>
                                    <p:animEffect filter="box(out)" transition="in">
                                      <p:cBhvr>
                                        <p:cTn id="30" dur="500"/>
                                        <p:tgtEl>
                                          <p:spTgt spid="16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32" presetID="4" grpId="1" fill="hold">
                                  <p:stCondLst>
                                    <p:cond delay="0"/>
                                  </p:stCondLst>
                                  <p:iterate type="el" backwards="0">
                                    <p:tmAbs val="0"/>
                                  </p:iterate>
                                  <p:childTnLst>
                                    <p:set>
                                      <p:cBhvr>
                                        <p:cTn id="34" fill="hold"/>
                                        <p:tgtEl>
                                          <p:spTgt spid="165">
                                            <p:txEl>
                                              <p:pRg st="5" end="5"/>
                                            </p:txEl>
                                          </p:spTgt>
                                        </p:tgtEl>
                                        <p:attrNameLst>
                                          <p:attrName>style.visibility</p:attrName>
                                        </p:attrNameLst>
                                      </p:cBhvr>
                                      <p:to>
                                        <p:strVal val="visible"/>
                                      </p:to>
                                    </p:set>
                                    <p:animEffect filter="box(out)" transition="in">
                                      <p:cBhvr>
                                        <p:cTn id="35" dur="500"/>
                                        <p:tgtEl>
                                          <p:spTgt spid="165">
                                            <p:txEl>
                                              <p:pRg st="5" end="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65" grpId="1"/>
    </p:bldLst>
  </p:timing>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Slide Number"/>
          <p:cNvSpPr txBox="1"/>
          <p:nvPr>
            <p:ph type="sldNum" sz="quarter" idx="2"/>
          </p:nvPr>
        </p:nvSpPr>
        <p:spPr>
          <a:xfrm>
            <a:off x="8878282" y="4828810"/>
            <a:ext cx="273656"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70" name="Rectangle"/>
          <p:cNvSpPr/>
          <p:nvPr/>
        </p:nvSpPr>
        <p:spPr>
          <a:xfrm>
            <a:off x="228600" y="2571750"/>
            <a:ext cx="1524000" cy="2400300"/>
          </a:xfrm>
          <a:prstGeom prst="rect">
            <a:avLst/>
          </a:prstGeom>
          <a:solidFill>
            <a:srgbClr val="059505"/>
          </a:solidFill>
          <a:ln w="76200">
            <a:solidFill>
              <a:srgbClr val="FFFF66"/>
            </a:solidFill>
          </a:ln>
        </p:spPr>
        <p:txBody>
          <a:bodyPr lIns="45719" rIns="45719" anchor="ctr"/>
          <a:lstStyle/>
          <a:p>
            <a:pPr>
              <a:defRPr sz="2800"/>
            </a:pPr>
          </a:p>
        </p:txBody>
      </p:sp>
      <p:sp>
        <p:nvSpPr>
          <p:cNvPr id="171" name="Bad Color Usage"/>
          <p:cNvSpPr txBox="1"/>
          <p:nvPr>
            <p:ph type="title" idx="4294967295"/>
          </p:nvPr>
        </p:nvSpPr>
        <p:spPr>
          <a:xfrm>
            <a:off x="92075" y="36512"/>
            <a:ext cx="8959850" cy="666751"/>
          </a:xfrm>
          <a:prstGeom prst="rect">
            <a:avLst/>
          </a:prstGeom>
        </p:spPr>
        <p:txBody>
          <a:bodyPr>
            <a:normAutofit fontScale="100000" lnSpcReduction="0"/>
          </a:bodyPr>
          <a:lstStyle/>
          <a:p>
            <a:pPr/>
            <a:r>
              <a:t>Bad Color Usage</a:t>
            </a:r>
          </a:p>
        </p:txBody>
      </p:sp>
      <p:sp>
        <p:nvSpPr>
          <p:cNvPr id="172" name="Rectangle"/>
          <p:cNvSpPr/>
          <p:nvPr/>
        </p:nvSpPr>
        <p:spPr>
          <a:xfrm>
            <a:off x="2667000" y="914400"/>
            <a:ext cx="1371600" cy="457200"/>
          </a:xfrm>
          <a:prstGeom prst="rect">
            <a:avLst/>
          </a:prstGeom>
          <a:ln w="12700">
            <a:solidFill>
              <a:srgbClr val="FFFF66"/>
            </a:solidFill>
          </a:ln>
        </p:spPr>
        <p:txBody>
          <a:bodyPr lIns="45719" rIns="45719" anchor="ctr"/>
          <a:lstStyle/>
          <a:p>
            <a:pPr>
              <a:defRPr sz="2800"/>
            </a:pPr>
          </a:p>
        </p:txBody>
      </p:sp>
      <p:sp>
        <p:nvSpPr>
          <p:cNvPr id="173" name="Rectangle"/>
          <p:cNvSpPr/>
          <p:nvPr/>
        </p:nvSpPr>
        <p:spPr>
          <a:xfrm>
            <a:off x="2667000" y="1371600"/>
            <a:ext cx="1371600" cy="457200"/>
          </a:xfrm>
          <a:prstGeom prst="rect">
            <a:avLst/>
          </a:prstGeom>
          <a:ln w="12700">
            <a:solidFill>
              <a:srgbClr val="FFFF66"/>
            </a:solidFill>
          </a:ln>
        </p:spPr>
        <p:txBody>
          <a:bodyPr lIns="45719" rIns="45719" anchor="ctr"/>
          <a:lstStyle/>
          <a:p>
            <a:pPr>
              <a:defRPr sz="2800"/>
            </a:pPr>
          </a:p>
        </p:txBody>
      </p:sp>
      <p:sp>
        <p:nvSpPr>
          <p:cNvPr id="174" name="PSBM"/>
          <p:cNvSpPr txBox="1"/>
          <p:nvPr/>
        </p:nvSpPr>
        <p:spPr>
          <a:xfrm>
            <a:off x="427037" y="3543300"/>
            <a:ext cx="1127126" cy="351298"/>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1000"/>
              </a:spcBef>
              <a:defRPr>
                <a:solidFill>
                  <a:srgbClr val="FF5008"/>
                </a:solidFill>
                <a:effectLst>
                  <a:outerShdw sx="100000" sy="100000" kx="0" ky="0" algn="b" rotWithShape="0" blurRad="12700" dist="25400" dir="2700000">
                    <a:srgbClr val="DDDDDD"/>
                  </a:outerShdw>
                </a:effectLst>
              </a:defRPr>
            </a:lvl1pPr>
          </a:lstStyle>
          <a:p>
            <a:pPr/>
            <a:r>
              <a:t>PSBM</a:t>
            </a:r>
          </a:p>
        </p:txBody>
      </p:sp>
      <p:sp>
        <p:nvSpPr>
          <p:cNvPr id="175" name="Board 1"/>
          <p:cNvSpPr txBox="1"/>
          <p:nvPr/>
        </p:nvSpPr>
        <p:spPr>
          <a:xfrm>
            <a:off x="2865436" y="971550"/>
            <a:ext cx="974727" cy="351298"/>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1000"/>
              </a:spcBef>
              <a:defRPr>
                <a:solidFill>
                  <a:srgbClr val="DCE6F2"/>
                </a:solidFill>
              </a:defRPr>
            </a:lvl1pPr>
          </a:lstStyle>
          <a:p>
            <a:pPr/>
            <a:r>
              <a:t>Board 1</a:t>
            </a:r>
          </a:p>
        </p:txBody>
      </p:sp>
      <p:sp>
        <p:nvSpPr>
          <p:cNvPr id="176" name="ASP"/>
          <p:cNvSpPr txBox="1"/>
          <p:nvPr/>
        </p:nvSpPr>
        <p:spPr>
          <a:xfrm>
            <a:off x="2941636" y="1428750"/>
            <a:ext cx="898527" cy="486843"/>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1600"/>
              </a:spcBef>
              <a:defRPr sz="2800"/>
            </a:lvl1pPr>
          </a:lstStyle>
          <a:p>
            <a:pPr/>
            <a:r>
              <a:t>ASP</a:t>
            </a:r>
          </a:p>
        </p:txBody>
      </p:sp>
      <p:sp>
        <p:nvSpPr>
          <p:cNvPr id="177" name="Rectangle"/>
          <p:cNvSpPr/>
          <p:nvPr/>
        </p:nvSpPr>
        <p:spPr>
          <a:xfrm>
            <a:off x="4724400" y="914400"/>
            <a:ext cx="1371600" cy="457200"/>
          </a:xfrm>
          <a:prstGeom prst="rect">
            <a:avLst/>
          </a:prstGeom>
          <a:ln w="12700">
            <a:solidFill>
              <a:srgbClr val="FFFF66"/>
            </a:solidFill>
          </a:ln>
        </p:spPr>
        <p:txBody>
          <a:bodyPr lIns="45719" rIns="45719" anchor="ctr"/>
          <a:lstStyle/>
          <a:p>
            <a:pPr>
              <a:defRPr sz="2800"/>
            </a:pPr>
          </a:p>
        </p:txBody>
      </p:sp>
      <p:sp>
        <p:nvSpPr>
          <p:cNvPr id="178" name="Rectangle"/>
          <p:cNvSpPr/>
          <p:nvPr/>
        </p:nvSpPr>
        <p:spPr>
          <a:xfrm>
            <a:off x="4724400" y="1371600"/>
            <a:ext cx="1371600" cy="457200"/>
          </a:xfrm>
          <a:prstGeom prst="rect">
            <a:avLst/>
          </a:prstGeom>
          <a:ln w="12700">
            <a:solidFill>
              <a:srgbClr val="FFFF66"/>
            </a:solidFill>
          </a:ln>
        </p:spPr>
        <p:txBody>
          <a:bodyPr lIns="45719" rIns="45719" anchor="ctr"/>
          <a:lstStyle/>
          <a:p>
            <a:pPr>
              <a:defRPr sz="2800"/>
            </a:pPr>
          </a:p>
        </p:txBody>
      </p:sp>
      <p:sp>
        <p:nvSpPr>
          <p:cNvPr id="179" name="Board 2"/>
          <p:cNvSpPr txBox="1"/>
          <p:nvPr/>
        </p:nvSpPr>
        <p:spPr>
          <a:xfrm>
            <a:off x="4922837" y="971550"/>
            <a:ext cx="974727" cy="351298"/>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1000"/>
              </a:spcBef>
              <a:defRPr>
                <a:solidFill>
                  <a:srgbClr val="DCE6F2"/>
                </a:solidFill>
              </a:defRPr>
            </a:lvl1pPr>
          </a:lstStyle>
          <a:p>
            <a:pPr/>
            <a:r>
              <a:t>Board 2</a:t>
            </a:r>
          </a:p>
        </p:txBody>
      </p:sp>
      <p:sp>
        <p:nvSpPr>
          <p:cNvPr id="180" name="ASP"/>
          <p:cNvSpPr txBox="1"/>
          <p:nvPr/>
        </p:nvSpPr>
        <p:spPr>
          <a:xfrm>
            <a:off x="4999037" y="1428750"/>
            <a:ext cx="898527" cy="486843"/>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1600"/>
              </a:spcBef>
              <a:defRPr sz="2800"/>
            </a:lvl1pPr>
          </a:lstStyle>
          <a:p>
            <a:pPr/>
            <a:r>
              <a:t>ASP</a:t>
            </a:r>
          </a:p>
        </p:txBody>
      </p:sp>
      <p:sp>
        <p:nvSpPr>
          <p:cNvPr id="181" name="Rectangle"/>
          <p:cNvSpPr/>
          <p:nvPr/>
        </p:nvSpPr>
        <p:spPr>
          <a:xfrm>
            <a:off x="6781800" y="914400"/>
            <a:ext cx="1371600" cy="457200"/>
          </a:xfrm>
          <a:prstGeom prst="rect">
            <a:avLst/>
          </a:prstGeom>
          <a:ln w="12700">
            <a:solidFill>
              <a:srgbClr val="FFFF66"/>
            </a:solidFill>
          </a:ln>
        </p:spPr>
        <p:txBody>
          <a:bodyPr lIns="45719" rIns="45719" anchor="ctr"/>
          <a:lstStyle/>
          <a:p>
            <a:pPr>
              <a:defRPr sz="2800"/>
            </a:pPr>
          </a:p>
        </p:txBody>
      </p:sp>
      <p:sp>
        <p:nvSpPr>
          <p:cNvPr id="182" name="Rectangle"/>
          <p:cNvSpPr/>
          <p:nvPr/>
        </p:nvSpPr>
        <p:spPr>
          <a:xfrm>
            <a:off x="6781800" y="1371600"/>
            <a:ext cx="1371600" cy="457200"/>
          </a:xfrm>
          <a:prstGeom prst="rect">
            <a:avLst/>
          </a:prstGeom>
          <a:ln w="12700">
            <a:solidFill>
              <a:srgbClr val="000000"/>
            </a:solidFill>
          </a:ln>
        </p:spPr>
        <p:txBody>
          <a:bodyPr lIns="45719" rIns="45719" anchor="ctr"/>
          <a:lstStyle/>
          <a:p>
            <a:pPr>
              <a:defRPr sz="2800"/>
            </a:pPr>
          </a:p>
        </p:txBody>
      </p:sp>
      <p:sp>
        <p:nvSpPr>
          <p:cNvPr id="183" name="ASP"/>
          <p:cNvSpPr txBox="1"/>
          <p:nvPr/>
        </p:nvSpPr>
        <p:spPr>
          <a:xfrm>
            <a:off x="7056436" y="1428750"/>
            <a:ext cx="898527" cy="486843"/>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1600"/>
              </a:spcBef>
              <a:defRPr sz="2800"/>
            </a:lvl1pPr>
          </a:lstStyle>
          <a:p>
            <a:pPr/>
            <a:r>
              <a:t>ASP</a:t>
            </a:r>
          </a:p>
        </p:txBody>
      </p:sp>
      <p:sp>
        <p:nvSpPr>
          <p:cNvPr id="184" name="Line"/>
          <p:cNvSpPr/>
          <p:nvPr/>
        </p:nvSpPr>
        <p:spPr>
          <a:xfrm>
            <a:off x="1754187" y="4857750"/>
            <a:ext cx="6246813" cy="0"/>
          </a:xfrm>
          <a:prstGeom prst="line">
            <a:avLst/>
          </a:prstGeom>
          <a:ln w="12700">
            <a:solidFill>
              <a:srgbClr val="000000"/>
            </a:solidFill>
          </a:ln>
        </p:spPr>
        <p:txBody>
          <a:bodyPr lIns="45719" rIns="45719"/>
          <a:lstStyle/>
          <a:p>
            <a:pPr/>
          </a:p>
        </p:txBody>
      </p:sp>
      <p:sp>
        <p:nvSpPr>
          <p:cNvPr id="185" name="Line"/>
          <p:cNvSpPr/>
          <p:nvPr/>
        </p:nvSpPr>
        <p:spPr>
          <a:xfrm flipV="1">
            <a:off x="8001000" y="1830387"/>
            <a:ext cx="1" cy="3027364"/>
          </a:xfrm>
          <a:prstGeom prst="line">
            <a:avLst/>
          </a:prstGeom>
          <a:ln w="12700">
            <a:solidFill>
              <a:srgbClr val="000000"/>
            </a:solidFill>
          </a:ln>
        </p:spPr>
        <p:txBody>
          <a:bodyPr lIns="45719" rIns="45719"/>
          <a:lstStyle/>
          <a:p>
            <a:pPr/>
          </a:p>
        </p:txBody>
      </p:sp>
      <p:sp>
        <p:nvSpPr>
          <p:cNvPr id="186" name="Line"/>
          <p:cNvSpPr/>
          <p:nvPr/>
        </p:nvSpPr>
        <p:spPr>
          <a:xfrm>
            <a:off x="1754187" y="2743200"/>
            <a:ext cx="5180013" cy="0"/>
          </a:xfrm>
          <a:prstGeom prst="line">
            <a:avLst/>
          </a:prstGeom>
          <a:ln w="12700">
            <a:solidFill>
              <a:srgbClr val="000000"/>
            </a:solidFill>
          </a:ln>
        </p:spPr>
        <p:txBody>
          <a:bodyPr lIns="45719" rIns="45719"/>
          <a:lstStyle/>
          <a:p>
            <a:pPr/>
          </a:p>
        </p:txBody>
      </p:sp>
      <p:sp>
        <p:nvSpPr>
          <p:cNvPr id="187" name="Line"/>
          <p:cNvSpPr/>
          <p:nvPr/>
        </p:nvSpPr>
        <p:spPr>
          <a:xfrm>
            <a:off x="6934200" y="1830387"/>
            <a:ext cx="0" cy="912813"/>
          </a:xfrm>
          <a:prstGeom prst="line">
            <a:avLst/>
          </a:prstGeom>
          <a:ln w="12700">
            <a:solidFill>
              <a:srgbClr val="000000"/>
            </a:solidFill>
          </a:ln>
        </p:spPr>
        <p:txBody>
          <a:bodyPr lIns="45719" rIns="45719"/>
          <a:lstStyle/>
          <a:p>
            <a:pPr/>
          </a:p>
        </p:txBody>
      </p:sp>
      <p:sp>
        <p:nvSpPr>
          <p:cNvPr id="188" name="Line"/>
          <p:cNvSpPr/>
          <p:nvPr/>
        </p:nvSpPr>
        <p:spPr>
          <a:xfrm>
            <a:off x="1754187" y="3886200"/>
            <a:ext cx="5713413" cy="0"/>
          </a:xfrm>
          <a:prstGeom prst="line">
            <a:avLst/>
          </a:prstGeom>
          <a:ln w="12700">
            <a:solidFill>
              <a:srgbClr val="000000"/>
            </a:solidFill>
          </a:ln>
        </p:spPr>
        <p:txBody>
          <a:bodyPr lIns="45719" rIns="45719"/>
          <a:lstStyle/>
          <a:p>
            <a:pPr/>
          </a:p>
        </p:txBody>
      </p:sp>
      <p:sp>
        <p:nvSpPr>
          <p:cNvPr id="189" name="Line"/>
          <p:cNvSpPr/>
          <p:nvPr/>
        </p:nvSpPr>
        <p:spPr>
          <a:xfrm>
            <a:off x="7467600" y="1830387"/>
            <a:ext cx="0" cy="2055813"/>
          </a:xfrm>
          <a:prstGeom prst="line">
            <a:avLst/>
          </a:prstGeom>
          <a:ln w="12700">
            <a:solidFill>
              <a:srgbClr val="000000"/>
            </a:solidFill>
          </a:ln>
        </p:spPr>
        <p:txBody>
          <a:bodyPr lIns="45719" rIns="45719"/>
          <a:lstStyle/>
          <a:p>
            <a:pPr/>
          </a:p>
        </p:txBody>
      </p:sp>
      <p:sp>
        <p:nvSpPr>
          <p:cNvPr id="190" name="Line"/>
          <p:cNvSpPr/>
          <p:nvPr/>
        </p:nvSpPr>
        <p:spPr>
          <a:xfrm>
            <a:off x="1754187" y="3314700"/>
            <a:ext cx="5484813" cy="0"/>
          </a:xfrm>
          <a:prstGeom prst="line">
            <a:avLst/>
          </a:prstGeom>
          <a:ln w="12700">
            <a:solidFill>
              <a:srgbClr val="000000"/>
            </a:solidFill>
          </a:ln>
        </p:spPr>
        <p:txBody>
          <a:bodyPr lIns="45719" rIns="45719"/>
          <a:lstStyle/>
          <a:p>
            <a:pPr/>
          </a:p>
        </p:txBody>
      </p:sp>
      <p:sp>
        <p:nvSpPr>
          <p:cNvPr id="191" name="Line"/>
          <p:cNvSpPr/>
          <p:nvPr/>
        </p:nvSpPr>
        <p:spPr>
          <a:xfrm>
            <a:off x="7239000" y="1830387"/>
            <a:ext cx="1" cy="1484314"/>
          </a:xfrm>
          <a:prstGeom prst="line">
            <a:avLst/>
          </a:prstGeom>
          <a:ln w="12700">
            <a:solidFill>
              <a:srgbClr val="000000"/>
            </a:solidFill>
          </a:ln>
        </p:spPr>
        <p:txBody>
          <a:bodyPr lIns="45719" rIns="45719"/>
          <a:lstStyle/>
          <a:p>
            <a:pPr/>
          </a:p>
        </p:txBody>
      </p:sp>
      <p:sp>
        <p:nvSpPr>
          <p:cNvPr id="192" name="Line"/>
          <p:cNvSpPr/>
          <p:nvPr/>
        </p:nvSpPr>
        <p:spPr>
          <a:xfrm>
            <a:off x="1754187" y="4400550"/>
            <a:ext cx="5942013" cy="0"/>
          </a:xfrm>
          <a:prstGeom prst="line">
            <a:avLst/>
          </a:prstGeom>
          <a:ln w="12700">
            <a:solidFill>
              <a:srgbClr val="000000"/>
            </a:solidFill>
          </a:ln>
        </p:spPr>
        <p:txBody>
          <a:bodyPr lIns="45719" rIns="45719"/>
          <a:lstStyle/>
          <a:p>
            <a:pPr/>
          </a:p>
        </p:txBody>
      </p:sp>
      <p:sp>
        <p:nvSpPr>
          <p:cNvPr id="193" name="Line"/>
          <p:cNvSpPr/>
          <p:nvPr/>
        </p:nvSpPr>
        <p:spPr>
          <a:xfrm>
            <a:off x="7696200" y="1830387"/>
            <a:ext cx="0" cy="2570163"/>
          </a:xfrm>
          <a:prstGeom prst="line">
            <a:avLst/>
          </a:prstGeom>
          <a:ln w="12700">
            <a:solidFill>
              <a:srgbClr val="000000"/>
            </a:solidFill>
          </a:ln>
        </p:spPr>
        <p:txBody>
          <a:bodyPr lIns="45719" rIns="45719"/>
          <a:lstStyle/>
          <a:p>
            <a:pPr/>
          </a:p>
        </p:txBody>
      </p:sp>
      <p:sp>
        <p:nvSpPr>
          <p:cNvPr id="194" name="Line"/>
          <p:cNvSpPr/>
          <p:nvPr/>
        </p:nvSpPr>
        <p:spPr>
          <a:xfrm>
            <a:off x="2743200" y="1830387"/>
            <a:ext cx="0" cy="912813"/>
          </a:xfrm>
          <a:prstGeom prst="line">
            <a:avLst/>
          </a:prstGeom>
          <a:ln w="12700">
            <a:solidFill>
              <a:srgbClr val="FF5008"/>
            </a:solidFill>
          </a:ln>
        </p:spPr>
        <p:txBody>
          <a:bodyPr lIns="45719" rIns="45719"/>
          <a:lstStyle/>
          <a:p>
            <a:pPr/>
          </a:p>
        </p:txBody>
      </p:sp>
      <p:sp>
        <p:nvSpPr>
          <p:cNvPr id="195" name="Line"/>
          <p:cNvSpPr/>
          <p:nvPr/>
        </p:nvSpPr>
        <p:spPr>
          <a:xfrm>
            <a:off x="4876800" y="1830387"/>
            <a:ext cx="0" cy="912813"/>
          </a:xfrm>
          <a:prstGeom prst="line">
            <a:avLst/>
          </a:prstGeom>
          <a:ln w="12700">
            <a:solidFill>
              <a:srgbClr val="FF5008"/>
            </a:solidFill>
          </a:ln>
        </p:spPr>
        <p:txBody>
          <a:bodyPr lIns="45719" rIns="45719"/>
          <a:lstStyle/>
          <a:p>
            <a:pPr/>
          </a:p>
        </p:txBody>
      </p:sp>
      <p:sp>
        <p:nvSpPr>
          <p:cNvPr id="196" name="Line"/>
          <p:cNvSpPr/>
          <p:nvPr/>
        </p:nvSpPr>
        <p:spPr>
          <a:xfrm flipH="1">
            <a:off x="3886200" y="1830387"/>
            <a:ext cx="1" cy="3027364"/>
          </a:xfrm>
          <a:prstGeom prst="line">
            <a:avLst/>
          </a:prstGeom>
          <a:ln w="12700">
            <a:solidFill>
              <a:srgbClr val="FF5008"/>
            </a:solidFill>
          </a:ln>
        </p:spPr>
        <p:txBody>
          <a:bodyPr lIns="45719" rIns="45719"/>
          <a:lstStyle/>
          <a:p>
            <a:pPr/>
          </a:p>
        </p:txBody>
      </p:sp>
      <p:sp>
        <p:nvSpPr>
          <p:cNvPr id="197" name="Line"/>
          <p:cNvSpPr/>
          <p:nvPr/>
        </p:nvSpPr>
        <p:spPr>
          <a:xfrm flipH="1">
            <a:off x="5943600" y="1830387"/>
            <a:ext cx="1" cy="3027364"/>
          </a:xfrm>
          <a:prstGeom prst="line">
            <a:avLst/>
          </a:prstGeom>
          <a:ln w="12700">
            <a:solidFill>
              <a:srgbClr val="FF5008"/>
            </a:solidFill>
          </a:ln>
        </p:spPr>
        <p:txBody>
          <a:bodyPr lIns="45719" rIns="45719"/>
          <a:lstStyle/>
          <a:p>
            <a:pPr/>
          </a:p>
        </p:txBody>
      </p:sp>
      <p:sp>
        <p:nvSpPr>
          <p:cNvPr id="198" name="Line"/>
          <p:cNvSpPr/>
          <p:nvPr/>
        </p:nvSpPr>
        <p:spPr>
          <a:xfrm flipH="1">
            <a:off x="3276599" y="1830387"/>
            <a:ext cx="1" cy="2055813"/>
          </a:xfrm>
          <a:prstGeom prst="line">
            <a:avLst/>
          </a:prstGeom>
          <a:ln w="12700">
            <a:solidFill>
              <a:srgbClr val="FF5008"/>
            </a:solidFill>
          </a:ln>
        </p:spPr>
        <p:txBody>
          <a:bodyPr lIns="45719" rIns="45719"/>
          <a:lstStyle/>
          <a:p>
            <a:pPr/>
          </a:p>
        </p:txBody>
      </p:sp>
      <p:sp>
        <p:nvSpPr>
          <p:cNvPr id="199" name="Line"/>
          <p:cNvSpPr/>
          <p:nvPr/>
        </p:nvSpPr>
        <p:spPr>
          <a:xfrm flipH="1">
            <a:off x="5410199" y="1830387"/>
            <a:ext cx="1" cy="2055813"/>
          </a:xfrm>
          <a:prstGeom prst="line">
            <a:avLst/>
          </a:prstGeom>
          <a:ln w="12700">
            <a:solidFill>
              <a:srgbClr val="FF5008"/>
            </a:solidFill>
          </a:ln>
        </p:spPr>
        <p:txBody>
          <a:bodyPr lIns="45719" rIns="45719"/>
          <a:lstStyle/>
          <a:p>
            <a:pPr/>
          </a:p>
        </p:txBody>
      </p:sp>
      <p:sp>
        <p:nvSpPr>
          <p:cNvPr id="200" name="Line"/>
          <p:cNvSpPr/>
          <p:nvPr/>
        </p:nvSpPr>
        <p:spPr>
          <a:xfrm flipH="1">
            <a:off x="2971800" y="1830387"/>
            <a:ext cx="1" cy="1484314"/>
          </a:xfrm>
          <a:prstGeom prst="line">
            <a:avLst/>
          </a:prstGeom>
          <a:ln w="12700">
            <a:solidFill>
              <a:srgbClr val="FF5008"/>
            </a:solidFill>
          </a:ln>
        </p:spPr>
        <p:txBody>
          <a:bodyPr lIns="45719" rIns="45719"/>
          <a:lstStyle/>
          <a:p>
            <a:pPr/>
          </a:p>
        </p:txBody>
      </p:sp>
      <p:sp>
        <p:nvSpPr>
          <p:cNvPr id="201" name="Line"/>
          <p:cNvSpPr/>
          <p:nvPr/>
        </p:nvSpPr>
        <p:spPr>
          <a:xfrm>
            <a:off x="5105400" y="1830387"/>
            <a:ext cx="1" cy="1484314"/>
          </a:xfrm>
          <a:prstGeom prst="line">
            <a:avLst/>
          </a:prstGeom>
          <a:ln w="12700">
            <a:solidFill>
              <a:srgbClr val="FF5008"/>
            </a:solidFill>
          </a:ln>
        </p:spPr>
        <p:txBody>
          <a:bodyPr lIns="45719" rIns="45719"/>
          <a:lstStyle/>
          <a:p>
            <a:pPr/>
          </a:p>
        </p:txBody>
      </p:sp>
      <p:sp>
        <p:nvSpPr>
          <p:cNvPr id="202" name="Line"/>
          <p:cNvSpPr/>
          <p:nvPr/>
        </p:nvSpPr>
        <p:spPr>
          <a:xfrm flipH="1">
            <a:off x="5638799" y="1830387"/>
            <a:ext cx="1" cy="2570163"/>
          </a:xfrm>
          <a:prstGeom prst="line">
            <a:avLst/>
          </a:prstGeom>
          <a:ln w="12700">
            <a:solidFill>
              <a:srgbClr val="FF5008"/>
            </a:solidFill>
          </a:ln>
        </p:spPr>
        <p:txBody>
          <a:bodyPr lIns="45719" rIns="45719"/>
          <a:lstStyle/>
          <a:p>
            <a:pPr/>
          </a:p>
        </p:txBody>
      </p:sp>
      <p:sp>
        <p:nvSpPr>
          <p:cNvPr id="203" name="Line"/>
          <p:cNvSpPr/>
          <p:nvPr/>
        </p:nvSpPr>
        <p:spPr>
          <a:xfrm flipH="1">
            <a:off x="3581399" y="1830387"/>
            <a:ext cx="1" cy="2570163"/>
          </a:xfrm>
          <a:prstGeom prst="line">
            <a:avLst/>
          </a:prstGeom>
          <a:ln w="12700">
            <a:solidFill>
              <a:srgbClr val="FF5008"/>
            </a:solidFill>
          </a:ln>
        </p:spPr>
        <p:txBody>
          <a:bodyPr lIns="45719" rIns="45719"/>
          <a:lstStyle/>
          <a:p>
            <a:pPr/>
          </a:p>
        </p:txBody>
      </p:sp>
      <p:sp>
        <p:nvSpPr>
          <p:cNvPr id="204" name="Text too tiny"/>
          <p:cNvSpPr txBox="1"/>
          <p:nvPr/>
        </p:nvSpPr>
        <p:spPr>
          <a:xfrm>
            <a:off x="1874836" y="2800350"/>
            <a:ext cx="1203327" cy="28946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800"/>
              </a:spcBef>
              <a:defRPr sz="1400"/>
            </a:lvl1pPr>
          </a:lstStyle>
          <a:p>
            <a:pPr/>
            <a:r>
              <a:t>Text too tiny</a:t>
            </a:r>
          </a:p>
        </p:txBody>
      </p:sp>
      <p:sp>
        <p:nvSpPr>
          <p:cNvPr id="205" name="tms"/>
          <p:cNvSpPr txBox="1"/>
          <p:nvPr/>
        </p:nvSpPr>
        <p:spPr>
          <a:xfrm>
            <a:off x="1874836" y="3943350"/>
            <a:ext cx="593727" cy="28946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800"/>
              </a:spcBef>
              <a:defRPr sz="1400">
                <a:solidFill>
                  <a:srgbClr val="FF9900"/>
                </a:solidFill>
              </a:defRPr>
            </a:lvl1pPr>
          </a:lstStyle>
          <a:p>
            <a:pPr/>
            <a:r>
              <a:t>tms</a:t>
            </a:r>
          </a:p>
        </p:txBody>
      </p:sp>
      <p:sp>
        <p:nvSpPr>
          <p:cNvPr id="206" name="tdi"/>
          <p:cNvSpPr txBox="1"/>
          <p:nvPr/>
        </p:nvSpPr>
        <p:spPr>
          <a:xfrm>
            <a:off x="1874836" y="4400550"/>
            <a:ext cx="593727" cy="28946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800"/>
              </a:spcBef>
              <a:defRPr sz="1400"/>
            </a:lvl1pPr>
          </a:lstStyle>
          <a:p>
            <a:pPr/>
            <a:r>
              <a:t>tdi</a:t>
            </a:r>
          </a:p>
        </p:txBody>
      </p:sp>
      <p:sp>
        <p:nvSpPr>
          <p:cNvPr id="207" name="trst"/>
          <p:cNvSpPr txBox="1"/>
          <p:nvPr/>
        </p:nvSpPr>
        <p:spPr>
          <a:xfrm>
            <a:off x="1874836" y="4846637"/>
            <a:ext cx="593727" cy="28946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800"/>
              </a:spcBef>
              <a:defRPr sz="1400"/>
            </a:lvl1pPr>
          </a:lstStyle>
          <a:p>
            <a:pPr/>
            <a:r>
              <a:t>trst</a:t>
            </a:r>
          </a:p>
        </p:txBody>
      </p:sp>
      <p:sp>
        <p:nvSpPr>
          <p:cNvPr id="208" name="tck"/>
          <p:cNvSpPr txBox="1"/>
          <p:nvPr/>
        </p:nvSpPr>
        <p:spPr>
          <a:xfrm>
            <a:off x="1874836" y="3371850"/>
            <a:ext cx="593727" cy="28946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800"/>
              </a:spcBef>
              <a:defRPr sz="1400"/>
            </a:lvl1pPr>
          </a:lstStyle>
          <a:p>
            <a:pPr/>
            <a:r>
              <a:t>tck</a:t>
            </a:r>
          </a:p>
        </p:txBody>
      </p:sp>
      <p:sp>
        <p:nvSpPr>
          <p:cNvPr id="209" name="Poor Contrast"/>
          <p:cNvSpPr txBox="1"/>
          <p:nvPr/>
        </p:nvSpPr>
        <p:spPr>
          <a:xfrm>
            <a:off x="46036" y="800100"/>
            <a:ext cx="2193928" cy="893243"/>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1600"/>
              </a:spcBef>
              <a:defRPr sz="2800">
                <a:solidFill>
                  <a:srgbClr val="FFFF00"/>
                </a:solidFill>
              </a:defRPr>
            </a:lvl1pPr>
          </a:lstStyle>
          <a:p>
            <a:pPr/>
            <a:r>
              <a:t>Poor Contrast</a:t>
            </a:r>
          </a:p>
        </p:txBody>
      </p:sp>
      <p:sp>
        <p:nvSpPr>
          <p:cNvPr id="210" name="Board 3"/>
          <p:cNvSpPr txBox="1"/>
          <p:nvPr/>
        </p:nvSpPr>
        <p:spPr>
          <a:xfrm>
            <a:off x="6980236" y="1000125"/>
            <a:ext cx="974727" cy="351298"/>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a:spcBef>
                <a:spcPts val="1000"/>
              </a:spcBef>
              <a:defRPr>
                <a:solidFill>
                  <a:srgbClr val="DCE6F2"/>
                </a:solidFill>
              </a:defRPr>
            </a:lvl1pPr>
          </a:lstStyle>
          <a:p>
            <a:pPr/>
            <a:r>
              <a:t>Board 3</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Slide Number"/>
          <p:cNvSpPr txBox="1"/>
          <p:nvPr>
            <p:ph type="sldNum" sz="quarter" idx="2"/>
          </p:nvPr>
        </p:nvSpPr>
        <p:spPr>
          <a:xfrm>
            <a:off x="8878282" y="4828810"/>
            <a:ext cx="273656"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215" name="Presentation Files"/>
          <p:cNvSpPr txBox="1"/>
          <p:nvPr/>
        </p:nvSpPr>
        <p:spPr>
          <a:xfrm>
            <a:off x="45719" y="134758"/>
            <a:ext cx="8869999" cy="54804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3200">
                <a:solidFill>
                  <a:srgbClr val="17375E"/>
                </a:solidFill>
              </a:defRPr>
            </a:lvl1pPr>
          </a:lstStyle>
          <a:p>
            <a:pPr/>
            <a:r>
              <a:t>Presentation Files</a:t>
            </a:r>
          </a:p>
        </p:txBody>
      </p:sp>
      <p:sp>
        <p:nvSpPr>
          <p:cNvPr id="216" name="File Naming Convention:  (Lastname)_(FirstInitial)_BCICTS_2021_(SESSION#)_(Paper#)…"/>
          <p:cNvSpPr txBox="1"/>
          <p:nvPr/>
        </p:nvSpPr>
        <p:spPr>
          <a:xfrm>
            <a:off x="137795" y="958850"/>
            <a:ext cx="8868410" cy="35521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spcBef>
                <a:spcPts val="500"/>
              </a:spcBef>
              <a:buSzPct val="100000"/>
              <a:buChar char="▪"/>
              <a:defRPr sz="2200"/>
            </a:pPr>
            <a:r>
              <a:t>File Naming Convention:  (Lastname)_(FirstInitial)_BCICTS_2021_(SESSION#)_(Paper#)</a:t>
            </a:r>
          </a:p>
          <a:p>
            <a:pPr marL="342900" indent="-342900">
              <a:spcBef>
                <a:spcPts val="500"/>
              </a:spcBef>
              <a:buSzPct val="100000"/>
              <a:buChar char="▪"/>
              <a:defRPr sz="2200"/>
            </a:pPr>
            <a:r>
              <a:t>Session Chairpersons will collect and review all presentations at least </a:t>
            </a:r>
            <a:r>
              <a:rPr b="1"/>
              <a:t>2 weeks </a:t>
            </a:r>
            <a:r>
              <a:t>in advance of the Conference.  There will be opportunities for last minute clean-up at conference.</a:t>
            </a:r>
          </a:p>
          <a:p>
            <a:pPr marL="342900" indent="-342900">
              <a:spcBef>
                <a:spcPts val="500"/>
              </a:spcBef>
              <a:buSzPct val="100000"/>
              <a:buChar char="▪"/>
              <a:defRPr b="1" sz="2200"/>
            </a:pPr>
            <a:r>
              <a:t>One file per speaker</a:t>
            </a:r>
          </a:p>
          <a:p>
            <a:pPr marL="342900" indent="-342900">
              <a:spcBef>
                <a:spcPts val="500"/>
              </a:spcBef>
              <a:buSzPct val="100000"/>
              <a:buChar char="▪"/>
              <a:defRPr b="1" sz="2200"/>
            </a:pPr>
            <a:r>
              <a:t>File totally self contained</a:t>
            </a:r>
          </a:p>
          <a:p>
            <a:pPr marL="342900" indent="-342900">
              <a:spcBef>
                <a:spcPts val="500"/>
              </a:spcBef>
              <a:buSzPct val="100000"/>
              <a:buChar char="▪"/>
              <a:defRPr b="1" sz="2200"/>
            </a:pPr>
            <a:r>
              <a:t>No links to:</a:t>
            </a:r>
          </a:p>
          <a:p>
            <a:pPr lvl="1" marL="742950" indent="-285750">
              <a:buSzPct val="100000"/>
              <a:buChar char="–"/>
              <a:defRPr b="1" sz="1900"/>
            </a:pPr>
            <a:r>
              <a:t>Other files</a:t>
            </a:r>
          </a:p>
          <a:p>
            <a:pPr lvl="1" marL="742950" indent="-285750">
              <a:buSzPct val="100000"/>
              <a:buChar char="–"/>
              <a:defRPr b="1" sz="1900"/>
            </a:pPr>
            <a:r>
              <a:t>The internet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3" name="Title"/>
          <p:cNvSpPr txBox="1"/>
          <p:nvPr>
            <p:ph type="title" idx="4294967295"/>
          </p:nvPr>
        </p:nvSpPr>
        <p:spPr>
          <a:xfrm>
            <a:off x="457200" y="206375"/>
            <a:ext cx="8229600" cy="646113"/>
          </a:xfrm>
          <a:prstGeom prst="rect">
            <a:avLst/>
          </a:prstGeom>
        </p:spPr>
        <p:txBody>
          <a:bodyPr>
            <a:normAutofit fontScale="100000" lnSpcReduction="0"/>
          </a:bodyPr>
          <a:lstStyle/>
          <a:p>
            <a:pPr/>
          </a:p>
        </p:txBody>
      </p:sp>
      <p:sp>
        <p:nvSpPr>
          <p:cNvPr id="84" name="Slide Number"/>
          <p:cNvSpPr txBox="1"/>
          <p:nvPr>
            <p:ph type="sldNum" sz="quarter" idx="2"/>
          </p:nvPr>
        </p:nvSpPr>
        <p:spPr>
          <a:xfrm>
            <a:off x="8955102" y="4816110"/>
            <a:ext cx="188899"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85" name="Guidelines for Electronic Presentations"/>
          <p:cNvSpPr txBox="1"/>
          <p:nvPr/>
        </p:nvSpPr>
        <p:spPr>
          <a:xfrm>
            <a:off x="228282" y="1099165"/>
            <a:ext cx="8687436" cy="1017945"/>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3200">
                <a:solidFill>
                  <a:srgbClr val="17375E"/>
                </a:solidFill>
              </a:defRPr>
            </a:pPr>
            <a:r>
              <a:t>Guidelines</a:t>
            </a:r>
            <a:br/>
            <a:r>
              <a:t>for Electronic Presentations </a:t>
            </a:r>
          </a:p>
        </p:txBody>
      </p:sp>
      <p:sp>
        <p:nvSpPr>
          <p:cNvPr id="86" name="Your company or university logo may appear on the title slide but NOT on any other slides"/>
          <p:cNvSpPr txBox="1"/>
          <p:nvPr/>
        </p:nvSpPr>
        <p:spPr>
          <a:xfrm>
            <a:off x="228282" y="2743200"/>
            <a:ext cx="8687436" cy="10179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marL="342900" indent="-342900">
              <a:spcBef>
                <a:spcPts val="700"/>
              </a:spcBef>
              <a:buSzPct val="100000"/>
              <a:buChar char="▪"/>
              <a:defRPr sz="3200"/>
            </a:lvl1pPr>
          </a:lstStyle>
          <a:p>
            <a:pPr/>
            <a:r>
              <a:t>Your company or university logo may appear on the title slide but NOT on any other slides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Slide Number"/>
          <p:cNvSpPr txBox="1"/>
          <p:nvPr>
            <p:ph type="sldNum" sz="quarter" idx="2"/>
          </p:nvPr>
        </p:nvSpPr>
        <p:spPr>
          <a:xfrm>
            <a:off x="8878282" y="4828810"/>
            <a:ext cx="273656"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221" name="Conclusion"/>
          <p:cNvSpPr txBox="1"/>
          <p:nvPr>
            <p:ph type="title" idx="4294967295"/>
          </p:nvPr>
        </p:nvSpPr>
        <p:spPr>
          <a:xfrm>
            <a:off x="92075" y="36512"/>
            <a:ext cx="8959850" cy="666751"/>
          </a:xfrm>
          <a:prstGeom prst="rect">
            <a:avLst/>
          </a:prstGeom>
        </p:spPr>
        <p:txBody>
          <a:bodyPr>
            <a:normAutofit fontScale="100000" lnSpcReduction="0"/>
          </a:bodyPr>
          <a:lstStyle/>
          <a:p>
            <a:pPr/>
            <a:r>
              <a:t>Conclusion</a:t>
            </a:r>
          </a:p>
        </p:txBody>
      </p:sp>
      <p:sp>
        <p:nvSpPr>
          <p:cNvPr id="222" name="Keep your slides simple…"/>
          <p:cNvSpPr txBox="1"/>
          <p:nvPr/>
        </p:nvSpPr>
        <p:spPr>
          <a:xfrm>
            <a:off x="137795" y="958850"/>
            <a:ext cx="8868410" cy="277423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spcBef>
                <a:spcPts val="600"/>
              </a:spcBef>
              <a:buSzPct val="100000"/>
              <a:buChar char="▪"/>
              <a:defRPr sz="2800"/>
            </a:pPr>
            <a:r>
              <a:t>Keep your slides simple</a:t>
            </a:r>
          </a:p>
          <a:p>
            <a:pPr marL="342900" indent="-342900">
              <a:spcBef>
                <a:spcPts val="600"/>
              </a:spcBef>
              <a:buSzPct val="100000"/>
              <a:buChar char="▪"/>
              <a:defRPr sz="2800"/>
            </a:pPr>
            <a:r>
              <a:t>Use large fonts for high visibility</a:t>
            </a:r>
          </a:p>
          <a:p>
            <a:pPr lvl="1" marL="742950" indent="-285750">
              <a:buSzPct val="100000"/>
              <a:buChar char="–"/>
              <a:defRPr sz="2800"/>
            </a:pPr>
            <a:r>
              <a:t>32 point for titles</a:t>
            </a:r>
          </a:p>
          <a:p>
            <a:pPr lvl="1" marL="742950" indent="-285750">
              <a:buSzPct val="100000"/>
              <a:buChar char="–"/>
              <a:defRPr sz="2800"/>
            </a:pPr>
            <a:r>
              <a:t>28 point for details</a:t>
            </a:r>
          </a:p>
          <a:p>
            <a:pPr marL="342900" indent="-342900">
              <a:spcBef>
                <a:spcPts val="600"/>
              </a:spcBef>
              <a:buSzPct val="100000"/>
              <a:buChar char="▪"/>
              <a:defRPr sz="2800"/>
            </a:pPr>
            <a:r>
              <a:t>High contrast colors</a:t>
            </a:r>
          </a:p>
          <a:p>
            <a:pPr marL="342900" indent="-342900">
              <a:spcBef>
                <a:spcPts val="600"/>
              </a:spcBef>
              <a:buSzPct val="100000"/>
              <a:buChar char="▪"/>
              <a:defRPr sz="2800"/>
            </a:pPr>
            <a:r>
              <a:t>Highlight, do not detail</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8" name="Timing"/>
          <p:cNvSpPr txBox="1"/>
          <p:nvPr>
            <p:ph type="title" idx="4294967295"/>
          </p:nvPr>
        </p:nvSpPr>
        <p:spPr>
          <a:xfrm>
            <a:off x="2165349" y="192087"/>
            <a:ext cx="4806952" cy="511176"/>
          </a:xfrm>
          <a:prstGeom prst="rect">
            <a:avLst/>
          </a:prstGeom>
        </p:spPr>
        <p:txBody>
          <a:bodyPr>
            <a:normAutofit fontScale="100000" lnSpcReduction="0"/>
          </a:bodyPr>
          <a:lstStyle>
            <a:lvl1pPr defTabSz="859536">
              <a:defRPr sz="3008"/>
            </a:lvl1pPr>
          </a:lstStyle>
          <a:p>
            <a:pPr/>
            <a:r>
              <a:t>Timing</a:t>
            </a:r>
          </a:p>
        </p:txBody>
      </p:sp>
      <p:sp>
        <p:nvSpPr>
          <p:cNvPr id="89" name="Slide Number"/>
          <p:cNvSpPr txBox="1"/>
          <p:nvPr>
            <p:ph type="sldNum" sz="quarter" idx="2"/>
          </p:nvPr>
        </p:nvSpPr>
        <p:spPr>
          <a:xfrm>
            <a:off x="8955102" y="4816110"/>
            <a:ext cx="188899"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90" name="Please be sure that the number of slides is aligned with the time scheduled including time for questions…"/>
          <p:cNvSpPr txBox="1"/>
          <p:nvPr>
            <p:ph type="body" idx="4294967295"/>
          </p:nvPr>
        </p:nvSpPr>
        <p:spPr>
          <a:xfrm>
            <a:off x="92075" y="958850"/>
            <a:ext cx="8959850" cy="3908425"/>
          </a:xfrm>
          <a:prstGeom prst="rect">
            <a:avLst/>
          </a:prstGeom>
        </p:spPr>
        <p:txBody>
          <a:bodyPr>
            <a:normAutofit fontScale="100000" lnSpcReduction="0"/>
          </a:bodyPr>
          <a:lstStyle/>
          <a:p>
            <a:pPr>
              <a:spcBef>
                <a:spcPts val="600"/>
              </a:spcBef>
              <a:defRPr sz="2800"/>
            </a:pPr>
            <a:r>
              <a:t>Please be sure that the number of slides is aligned with the time scheduled including time for questions</a:t>
            </a:r>
          </a:p>
          <a:p>
            <a:pPr lvl="1" marL="742950" indent="-285750">
              <a:spcBef>
                <a:spcPts val="0"/>
              </a:spcBef>
              <a:defRPr sz="2400"/>
            </a:pPr>
            <a:r>
              <a:t>Regular papers	20 minutes (15+5 for questions)</a:t>
            </a:r>
          </a:p>
          <a:p>
            <a:pPr lvl="1" marL="742950" indent="-285750">
              <a:spcBef>
                <a:spcPts val="0"/>
              </a:spcBef>
              <a:defRPr sz="2400"/>
            </a:pPr>
            <a:r>
              <a:t>Invited papers		40 minutes (30+10 for questions)</a:t>
            </a:r>
          </a:p>
          <a:p>
            <a:pPr lvl="1" marL="742950" indent="-285750">
              <a:spcBef>
                <a:spcPts val="0"/>
              </a:spcBef>
              <a:defRPr sz="2400"/>
            </a:pPr>
            <a:r>
              <a:t>Keynote		60  minutes (50+10 for questions)</a:t>
            </a:r>
          </a:p>
          <a:p>
            <a:pPr lvl="1" marL="742950" indent="-285750">
              <a:spcBef>
                <a:spcPts val="0"/>
              </a:spcBef>
              <a:defRPr sz="2400"/>
            </a:pPr>
            <a:r>
              <a:t>Plenary			40  minutes (30+10 for questions)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This presentation…"/>
          <p:cNvSpPr txBox="1"/>
          <p:nvPr>
            <p:ph type="body" idx="4294967295"/>
          </p:nvPr>
        </p:nvSpPr>
        <p:spPr>
          <a:xfrm>
            <a:off x="155575" y="854075"/>
            <a:ext cx="8832850" cy="3697288"/>
          </a:xfrm>
          <a:prstGeom prst="rect">
            <a:avLst/>
          </a:prstGeom>
        </p:spPr>
        <p:txBody>
          <a:bodyPr>
            <a:normAutofit fontScale="100000" lnSpcReduction="0"/>
          </a:bodyPr>
          <a:lstStyle/>
          <a:p>
            <a:pPr>
              <a:lnSpc>
                <a:spcPct val="80000"/>
              </a:lnSpc>
              <a:buSzTx/>
              <a:buFont typeface="Wingdings"/>
              <a:buNone/>
              <a:defRPr sz="3000"/>
            </a:pPr>
            <a:r>
              <a:t>This presentation  </a:t>
            </a:r>
          </a:p>
          <a:p>
            <a:pPr>
              <a:lnSpc>
                <a:spcPct val="80000"/>
              </a:lnSpc>
              <a:defRPr sz="3000"/>
            </a:pPr>
            <a:r>
              <a:t>contains recommended guidelines for electronic slide preparation</a:t>
            </a:r>
          </a:p>
          <a:p>
            <a:pPr>
              <a:lnSpc>
                <a:spcPct val="80000"/>
              </a:lnSpc>
              <a:defRPr sz="3000"/>
            </a:pPr>
          </a:p>
          <a:p>
            <a:pPr>
              <a:lnSpc>
                <a:spcPct val="80000"/>
              </a:lnSpc>
              <a:defRPr sz="3000"/>
            </a:pPr>
            <a:r>
              <a:t>provides an electronic template</a:t>
            </a:r>
          </a:p>
          <a:p>
            <a:pPr lvl="1" marL="742950" indent="-285750">
              <a:lnSpc>
                <a:spcPct val="80000"/>
              </a:lnSpc>
              <a:spcBef>
                <a:spcPts val="0"/>
              </a:spcBef>
              <a:defRPr sz="2600"/>
            </a:pPr>
            <a:r>
              <a:t>The file you are reading has settings, colors and fonts that make it easy to read</a:t>
            </a:r>
          </a:p>
          <a:p>
            <a:pPr lvl="1" marL="742950" indent="-285750">
              <a:lnSpc>
                <a:spcPct val="80000"/>
              </a:lnSpc>
              <a:spcBef>
                <a:spcPts val="0"/>
              </a:spcBef>
              <a:defRPr sz="2600"/>
            </a:pPr>
            <a:r>
              <a:t>You may edit this file and replace our slides with your presentation</a:t>
            </a:r>
          </a:p>
        </p:txBody>
      </p:sp>
      <p:sp>
        <p:nvSpPr>
          <p:cNvPr id="95" name="Purpose of this Presentation"/>
          <p:cNvSpPr txBox="1"/>
          <p:nvPr>
            <p:ph type="title" idx="4294967295"/>
          </p:nvPr>
        </p:nvSpPr>
        <p:spPr>
          <a:xfrm>
            <a:off x="1730375" y="190500"/>
            <a:ext cx="5664200" cy="511175"/>
          </a:xfrm>
          <a:prstGeom prst="rect">
            <a:avLst/>
          </a:prstGeom>
        </p:spPr>
        <p:txBody>
          <a:bodyPr>
            <a:normAutofit fontScale="100000" lnSpcReduction="0"/>
          </a:bodyPr>
          <a:lstStyle>
            <a:lvl1pPr defTabSz="859536">
              <a:defRPr sz="3008"/>
            </a:lvl1pPr>
          </a:lstStyle>
          <a:p>
            <a:pPr/>
            <a:r>
              <a:t>Purpose of this Presentation</a:t>
            </a:r>
          </a:p>
        </p:txBody>
      </p:sp>
      <p:sp>
        <p:nvSpPr>
          <p:cNvPr id="96" name="Slide Number"/>
          <p:cNvSpPr txBox="1"/>
          <p:nvPr>
            <p:ph type="sldNum" sz="quarter" idx="2"/>
          </p:nvPr>
        </p:nvSpPr>
        <p:spPr>
          <a:xfrm>
            <a:off x="8955102" y="4816110"/>
            <a:ext cx="188899"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 name="Title slide…"/>
          <p:cNvSpPr txBox="1"/>
          <p:nvPr>
            <p:ph type="body" idx="4294967295"/>
          </p:nvPr>
        </p:nvSpPr>
        <p:spPr>
          <a:xfrm>
            <a:off x="117474" y="854075"/>
            <a:ext cx="8909052" cy="3697288"/>
          </a:xfrm>
          <a:prstGeom prst="rect">
            <a:avLst/>
          </a:prstGeom>
        </p:spPr>
        <p:txBody>
          <a:bodyPr>
            <a:normAutofit fontScale="100000" lnSpcReduction="0"/>
          </a:bodyPr>
          <a:lstStyle/>
          <a:p>
            <a:pPr>
              <a:lnSpc>
                <a:spcPct val="80000"/>
              </a:lnSpc>
              <a:defRPr sz="3000"/>
            </a:pPr>
            <a:r>
              <a:t>Title slide </a:t>
            </a:r>
          </a:p>
          <a:p>
            <a:pPr>
              <a:lnSpc>
                <a:spcPct val="80000"/>
              </a:lnSpc>
              <a:defRPr sz="3000"/>
            </a:pPr>
            <a:r>
              <a:t>Outline slide of your talk</a:t>
            </a:r>
          </a:p>
          <a:p>
            <a:pPr>
              <a:lnSpc>
                <a:spcPct val="80000"/>
              </a:lnSpc>
              <a:defRPr sz="3000"/>
            </a:pPr>
            <a:r>
              <a:t>Introduction / Motivation / Problem or Challenge</a:t>
            </a:r>
          </a:p>
          <a:p>
            <a:pPr>
              <a:lnSpc>
                <a:spcPct val="80000"/>
              </a:lnSpc>
              <a:defRPr sz="3000"/>
            </a:pPr>
            <a:r>
              <a:t>Details of work</a:t>
            </a:r>
          </a:p>
          <a:p>
            <a:pPr>
              <a:lnSpc>
                <a:spcPct val="80000"/>
              </a:lnSpc>
              <a:defRPr sz="3000"/>
            </a:pPr>
            <a:r>
              <a:t>State how your results compare to other reported work.</a:t>
            </a:r>
          </a:p>
          <a:p>
            <a:pPr>
              <a:lnSpc>
                <a:spcPct val="80000"/>
              </a:lnSpc>
              <a:defRPr sz="3000"/>
            </a:pPr>
            <a:r>
              <a:t>Conclusion slide</a:t>
            </a:r>
          </a:p>
          <a:p>
            <a:pPr>
              <a:lnSpc>
                <a:spcPct val="80000"/>
              </a:lnSpc>
              <a:defRPr sz="3000"/>
            </a:pPr>
            <a:r>
              <a:t>Backup slides if desired</a:t>
            </a:r>
          </a:p>
        </p:txBody>
      </p:sp>
      <p:sp>
        <p:nvSpPr>
          <p:cNvPr id="99" name="Typical Presentation Flow"/>
          <p:cNvSpPr txBox="1"/>
          <p:nvPr>
            <p:ph type="title" idx="4294967295"/>
          </p:nvPr>
        </p:nvSpPr>
        <p:spPr>
          <a:xfrm>
            <a:off x="2165349" y="192087"/>
            <a:ext cx="4806952" cy="511176"/>
          </a:xfrm>
          <a:prstGeom prst="rect">
            <a:avLst/>
          </a:prstGeom>
        </p:spPr>
        <p:txBody>
          <a:bodyPr>
            <a:normAutofit fontScale="100000" lnSpcReduction="0"/>
          </a:bodyPr>
          <a:lstStyle>
            <a:lvl1pPr defTabSz="859536">
              <a:defRPr sz="3008"/>
            </a:lvl1pPr>
          </a:lstStyle>
          <a:p>
            <a:pPr/>
            <a:r>
              <a:t>Typical Presentation Flow</a:t>
            </a:r>
          </a:p>
        </p:txBody>
      </p:sp>
      <p:sp>
        <p:nvSpPr>
          <p:cNvPr id="100" name="Slide Number"/>
          <p:cNvSpPr txBox="1"/>
          <p:nvPr>
            <p:ph type="sldNum" sz="quarter" idx="2"/>
          </p:nvPr>
        </p:nvSpPr>
        <p:spPr>
          <a:xfrm>
            <a:off x="8955102" y="4816110"/>
            <a:ext cx="188899"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2" name="Use short phrases, not long sentences…"/>
          <p:cNvSpPr txBox="1"/>
          <p:nvPr>
            <p:ph type="body" idx="4294967295"/>
          </p:nvPr>
        </p:nvSpPr>
        <p:spPr>
          <a:xfrm>
            <a:off x="117474" y="854075"/>
            <a:ext cx="8909052" cy="3697288"/>
          </a:xfrm>
          <a:prstGeom prst="rect">
            <a:avLst/>
          </a:prstGeom>
        </p:spPr>
        <p:txBody>
          <a:bodyPr>
            <a:normAutofit fontScale="100000" lnSpcReduction="0"/>
          </a:bodyPr>
          <a:lstStyle/>
          <a:p>
            <a:pPr>
              <a:lnSpc>
                <a:spcPct val="115000"/>
              </a:lnSpc>
            </a:pPr>
            <a:r>
              <a:t>Use short phrases, not long sentences</a:t>
            </a:r>
          </a:p>
          <a:p>
            <a:pPr>
              <a:lnSpc>
                <a:spcPct val="115000"/>
              </a:lnSpc>
            </a:pPr>
            <a:r>
              <a:t>Use Arial (or similar) sans serif font</a:t>
            </a:r>
          </a:p>
          <a:p>
            <a:pPr lvl="1" marL="742950" indent="-285750">
              <a:spcBef>
                <a:spcPts val="0"/>
              </a:spcBef>
              <a:defRPr b="1" sz="2400">
                <a:latin typeface="+mn-lt"/>
                <a:ea typeface="+mn-ea"/>
                <a:cs typeface="+mn-cs"/>
                <a:sym typeface="Helvetica"/>
              </a:defRPr>
            </a:pPr>
            <a:r>
              <a:t>This line uses Helvetica 24 pt bold</a:t>
            </a:r>
          </a:p>
          <a:p>
            <a:pPr lvl="1" marL="742950" indent="-285750">
              <a:spcBef>
                <a:spcPts val="0"/>
              </a:spcBef>
              <a:defRPr b="1" sz="2400"/>
            </a:pPr>
            <a:r>
              <a:t>This is Calibri 24 pt bold</a:t>
            </a:r>
          </a:p>
          <a:p>
            <a:pPr>
              <a:lnSpc>
                <a:spcPct val="115000"/>
              </a:lnSpc>
            </a:pPr>
            <a:r>
              <a:t>28 Point or larger for titles</a:t>
            </a:r>
            <a:endParaRPr i="1"/>
          </a:p>
          <a:p>
            <a:pPr>
              <a:lnSpc>
                <a:spcPct val="115000"/>
              </a:lnSpc>
              <a:spcBef>
                <a:spcPts val="300"/>
              </a:spcBef>
              <a:defRPr sz="1600"/>
            </a:pPr>
            <a:r>
              <a:t>This font is 16 pt.  If you use fonts that are smaller than 18 point, </a:t>
            </a:r>
            <a:br/>
            <a:r>
              <a:t>people in the back of the room cannot read your slide.</a:t>
            </a:r>
          </a:p>
        </p:txBody>
      </p:sp>
      <p:sp>
        <p:nvSpPr>
          <p:cNvPr id="103" name="Style Guidelines"/>
          <p:cNvSpPr txBox="1"/>
          <p:nvPr>
            <p:ph type="title" idx="4294967295"/>
          </p:nvPr>
        </p:nvSpPr>
        <p:spPr>
          <a:xfrm>
            <a:off x="2165349" y="192087"/>
            <a:ext cx="4806952" cy="511176"/>
          </a:xfrm>
          <a:prstGeom prst="rect">
            <a:avLst/>
          </a:prstGeom>
        </p:spPr>
        <p:txBody>
          <a:bodyPr>
            <a:normAutofit fontScale="100000" lnSpcReduction="0"/>
          </a:bodyPr>
          <a:lstStyle>
            <a:lvl1pPr defTabSz="859536">
              <a:defRPr sz="3008"/>
            </a:lvl1pPr>
          </a:lstStyle>
          <a:p>
            <a:pPr/>
            <a:r>
              <a:t>Style Guidelines</a:t>
            </a:r>
          </a:p>
        </p:txBody>
      </p:sp>
      <p:sp>
        <p:nvSpPr>
          <p:cNvPr id="104" name="Slide Number"/>
          <p:cNvSpPr txBox="1"/>
          <p:nvPr>
            <p:ph type="sldNum" sz="quarter" idx="2"/>
          </p:nvPr>
        </p:nvSpPr>
        <p:spPr>
          <a:xfrm>
            <a:off x="8955102" y="4816110"/>
            <a:ext cx="188899"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Slide Number"/>
          <p:cNvSpPr txBox="1"/>
          <p:nvPr>
            <p:ph type="sldNum" sz="quarter" idx="2"/>
          </p:nvPr>
        </p:nvSpPr>
        <p:spPr>
          <a:xfrm>
            <a:off x="8955102" y="4816110"/>
            <a:ext cx="188899"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07" name="Style Guidelines (continued)"/>
          <p:cNvSpPr txBox="1"/>
          <p:nvPr>
            <p:ph type="title" idx="4294967295"/>
          </p:nvPr>
        </p:nvSpPr>
        <p:spPr>
          <a:xfrm>
            <a:off x="92075" y="36512"/>
            <a:ext cx="8959850" cy="666751"/>
          </a:xfrm>
          <a:prstGeom prst="rect">
            <a:avLst/>
          </a:prstGeom>
        </p:spPr>
        <p:txBody>
          <a:bodyPr>
            <a:normAutofit fontScale="100000" lnSpcReduction="0"/>
          </a:bodyPr>
          <a:lstStyle/>
          <a:p>
            <a:pPr/>
            <a:r>
              <a:t>Style Guidelines (continued)</a:t>
            </a:r>
          </a:p>
        </p:txBody>
      </p:sp>
      <p:sp>
        <p:nvSpPr>
          <p:cNvPr id="108" name="Roughly one slide per 1 or 2 minutes of talk…"/>
          <p:cNvSpPr txBox="1"/>
          <p:nvPr>
            <p:ph type="body" idx="4294967295"/>
          </p:nvPr>
        </p:nvSpPr>
        <p:spPr>
          <a:xfrm>
            <a:off x="92075" y="958850"/>
            <a:ext cx="8959850" cy="3908425"/>
          </a:xfrm>
          <a:prstGeom prst="rect">
            <a:avLst/>
          </a:prstGeom>
        </p:spPr>
        <p:txBody>
          <a:bodyPr>
            <a:normAutofit fontScale="100000" lnSpcReduction="0"/>
          </a:bodyPr>
          <a:lstStyle/>
          <a:p>
            <a:pPr>
              <a:lnSpc>
                <a:spcPct val="80000"/>
              </a:lnSpc>
              <a:defRPr sz="3000"/>
            </a:pPr>
            <a:r>
              <a:t>Roughly one slide per 1 or 2 minutes of talk</a:t>
            </a:r>
          </a:p>
          <a:p>
            <a:pPr>
              <a:lnSpc>
                <a:spcPct val="80000"/>
              </a:lnSpc>
              <a:defRPr sz="3000"/>
            </a:pPr>
            <a:r>
              <a:t>Each slide should have a title</a:t>
            </a:r>
          </a:p>
          <a:p>
            <a:pPr>
              <a:lnSpc>
                <a:spcPct val="80000"/>
              </a:lnSpc>
              <a:defRPr sz="3000"/>
            </a:pPr>
            <a:r>
              <a:t>9 lines max on a text slide</a:t>
            </a:r>
          </a:p>
          <a:p>
            <a:pPr>
              <a:lnSpc>
                <a:spcPct val="80000"/>
              </a:lnSpc>
              <a:defRPr sz="3000"/>
            </a:pPr>
            <a:r>
              <a:t>7 words max per line</a:t>
            </a:r>
          </a:p>
          <a:p>
            <a:pPr>
              <a:lnSpc>
                <a:spcPct val="80000"/>
              </a:lnSpc>
              <a:defRPr sz="3000"/>
            </a:pPr>
            <a:r>
              <a:t>In “File-&gt;Page Setup…” window specify:</a:t>
            </a:r>
          </a:p>
          <a:p>
            <a:pPr lvl="1" marL="742950" indent="-285750">
              <a:lnSpc>
                <a:spcPct val="80000"/>
              </a:lnSpc>
              <a:spcBef>
                <a:spcPts val="0"/>
              </a:spcBef>
              <a:defRPr sz="2600"/>
            </a:pPr>
            <a:r>
              <a:t>Slides sized for: “On Screen Show”</a:t>
            </a:r>
          </a:p>
          <a:p>
            <a:pPr lvl="1" marL="742950" indent="-285750">
              <a:lnSpc>
                <a:spcPct val="80000"/>
              </a:lnSpc>
              <a:spcBef>
                <a:spcPts val="0"/>
              </a:spcBef>
              <a:defRPr sz="2600"/>
            </a:pPr>
            <a:r>
              <a:t>Slide orientation: Landscape</a:t>
            </a:r>
          </a:p>
          <a:p>
            <a:pPr>
              <a:lnSpc>
                <a:spcPct val="80000"/>
              </a:lnSpc>
              <a:defRPr b="1" sz="3000"/>
            </a:pPr>
            <a:r>
              <a:t>High contrast: Dark lettering/lines on a light or white background</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Slide Number"/>
          <p:cNvSpPr txBox="1"/>
          <p:nvPr>
            <p:ph type="sldNum" sz="quarter" idx="2"/>
          </p:nvPr>
        </p:nvSpPr>
        <p:spPr>
          <a:xfrm>
            <a:off x="8955102" y="4816110"/>
            <a:ext cx="188899"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13" name="Special Fonts or Symbols"/>
          <p:cNvSpPr txBox="1"/>
          <p:nvPr>
            <p:ph type="title" idx="4294967295"/>
          </p:nvPr>
        </p:nvSpPr>
        <p:spPr>
          <a:xfrm>
            <a:off x="92075" y="36512"/>
            <a:ext cx="8959850" cy="666751"/>
          </a:xfrm>
          <a:prstGeom prst="rect">
            <a:avLst/>
          </a:prstGeom>
        </p:spPr>
        <p:txBody>
          <a:bodyPr>
            <a:normAutofit fontScale="100000" lnSpcReduction="0"/>
          </a:bodyPr>
          <a:lstStyle/>
          <a:p>
            <a:pPr/>
            <a:r>
              <a:t>Special Fonts or Symbols</a:t>
            </a:r>
          </a:p>
        </p:txBody>
      </p:sp>
      <p:sp>
        <p:nvSpPr>
          <p:cNvPr id="114" name="Watch out for:…"/>
          <p:cNvSpPr txBox="1"/>
          <p:nvPr>
            <p:ph type="body" idx="4294967295"/>
          </p:nvPr>
        </p:nvSpPr>
        <p:spPr>
          <a:xfrm>
            <a:off x="92075" y="958850"/>
            <a:ext cx="8959850" cy="3908425"/>
          </a:xfrm>
          <a:prstGeom prst="rect">
            <a:avLst/>
          </a:prstGeom>
        </p:spPr>
        <p:txBody>
          <a:bodyPr>
            <a:normAutofit fontScale="100000" lnSpcReduction="0"/>
          </a:bodyPr>
          <a:lstStyle/>
          <a:p>
            <a:pPr/>
            <a:r>
              <a:t>Watch out for:</a:t>
            </a:r>
          </a:p>
          <a:p>
            <a:pPr lvl="1" marL="742950" indent="-285750">
              <a:spcBef>
                <a:spcPts val="0"/>
              </a:spcBef>
              <a:defRPr sz="2800"/>
            </a:pPr>
            <a:r>
              <a:t>Wingdings</a:t>
            </a:r>
          </a:p>
          <a:p>
            <a:pPr lvl="1" marL="742950" indent="-285750">
              <a:spcBef>
                <a:spcPts val="0"/>
              </a:spcBef>
              <a:defRPr sz="2800"/>
            </a:pPr>
            <a:r>
              <a:t>MS Line Draw</a:t>
            </a:r>
          </a:p>
          <a:p>
            <a:pPr lvl="1" marL="742950" indent="-285750">
              <a:spcBef>
                <a:spcPts val="0"/>
              </a:spcBef>
              <a:defRPr sz="2800"/>
            </a:pPr>
            <a:r>
              <a:t>Monotype Sorts</a:t>
            </a:r>
          </a:p>
          <a:p>
            <a:pPr lvl="1" marL="742950" indent="-285750">
              <a:spcBef>
                <a:spcPts val="0"/>
              </a:spcBef>
              <a:defRPr sz="2800"/>
            </a:pPr>
            <a:r>
              <a:t>Scientific symbol fonts</a:t>
            </a:r>
          </a:p>
          <a:p>
            <a:pPr lvl="1" marL="742950" indent="-285750">
              <a:spcBef>
                <a:spcPts val="0"/>
              </a:spcBef>
              <a:defRPr sz="2800"/>
            </a:pPr>
            <a:r>
              <a:t>Asian language fonts</a:t>
            </a:r>
          </a:p>
          <a:p>
            <a:pPr/>
            <a:r>
              <a:t>Can embed fonts in file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Slide Number"/>
          <p:cNvSpPr txBox="1"/>
          <p:nvPr>
            <p:ph type="sldNum" sz="quarter" idx="2"/>
          </p:nvPr>
        </p:nvSpPr>
        <p:spPr>
          <a:xfrm>
            <a:off x="8955102" y="4816110"/>
            <a:ext cx="188899" cy="264255"/>
          </a:xfrm>
          <a:prstGeom prst="rect">
            <a:avLst/>
          </a:prstGeom>
          <a:extLst>
            <a:ext uri="{C572A759-6A51-4108-AA02-DFA0A04FC94B}">
              <ma14:wrappingTextBoxFlag xmlns:ma14="http://schemas.microsoft.com/office/mac/drawingml/2011/main" val="1"/>
            </a:ext>
          </a:extLst>
        </p:spPr>
        <p:txBody>
          <a:bodyPr/>
          <a:lstStyle>
            <a:lvl1pPr algn="r">
              <a:lnSpc>
                <a:spcPct val="85000"/>
              </a:lnSpc>
              <a:defRPr sz="1200">
                <a:solidFill>
                  <a:srgbClr val="898989"/>
                </a:solidFill>
                <a:latin typeface="+mj-lt"/>
                <a:ea typeface="+mj-ea"/>
                <a:cs typeface="+mj-cs"/>
                <a:sym typeface="Arial"/>
              </a:defRPr>
            </a:lvl1pPr>
          </a:lstStyle>
          <a:p>
            <a:pPr/>
            <a:fld id="{86CB4B4D-7CA3-9044-876B-883B54F8677D}" type="slidenum"/>
          </a:p>
        </p:txBody>
      </p:sp>
      <p:sp>
        <p:nvSpPr>
          <p:cNvPr id="117" name="Contrast"/>
          <p:cNvSpPr txBox="1"/>
          <p:nvPr>
            <p:ph type="title" idx="4294967295"/>
          </p:nvPr>
        </p:nvSpPr>
        <p:spPr>
          <a:xfrm>
            <a:off x="92075" y="36512"/>
            <a:ext cx="8959850" cy="666751"/>
          </a:xfrm>
          <a:prstGeom prst="rect">
            <a:avLst/>
          </a:prstGeom>
        </p:spPr>
        <p:txBody>
          <a:bodyPr>
            <a:normAutofit fontScale="100000" lnSpcReduction="0"/>
          </a:bodyPr>
          <a:lstStyle/>
          <a:p>
            <a:pPr/>
            <a:r>
              <a:t>Contrast</a:t>
            </a:r>
          </a:p>
        </p:txBody>
      </p:sp>
      <p:sp>
        <p:nvSpPr>
          <p:cNvPr id="118" name="High contrast very important…"/>
          <p:cNvSpPr txBox="1"/>
          <p:nvPr>
            <p:ph type="body" idx="4294967295"/>
          </p:nvPr>
        </p:nvSpPr>
        <p:spPr>
          <a:xfrm>
            <a:off x="92075" y="958850"/>
            <a:ext cx="8959850" cy="3908425"/>
          </a:xfrm>
          <a:prstGeom prst="rect">
            <a:avLst/>
          </a:prstGeom>
        </p:spPr>
        <p:txBody>
          <a:bodyPr>
            <a:normAutofit fontScale="100000" lnSpcReduction="0"/>
          </a:bodyPr>
          <a:lstStyle/>
          <a:p>
            <a:pPr>
              <a:defRPr b="1"/>
            </a:pPr>
            <a:r>
              <a:t>High contrast </a:t>
            </a:r>
            <a:r>
              <a:rPr b="0"/>
              <a:t>very important</a:t>
            </a:r>
            <a:endParaRPr b="0"/>
          </a:p>
          <a:p>
            <a:pPr/>
            <a:r>
              <a:t>Use dark lines/text on a white background</a:t>
            </a:r>
          </a:p>
          <a:p>
            <a:pPr lvl="1" marL="742950" indent="-285750">
              <a:spcBef>
                <a:spcPts val="0"/>
              </a:spcBef>
              <a:defRPr sz="2800"/>
            </a:pPr>
            <a:r>
              <a:t>Foreground: Black, dark blue or cyan</a:t>
            </a:r>
          </a:p>
          <a:p>
            <a:pPr lvl="1" marL="742950" indent="-285750">
              <a:spcBef>
                <a:spcPts val="0"/>
              </a:spcBef>
              <a:defRPr sz="2800"/>
            </a:pPr>
            <a:r>
              <a:t>Background: White</a:t>
            </a:r>
          </a:p>
          <a:p>
            <a:pPr lvl="1" marL="742950" indent="-285750">
              <a:spcBef>
                <a:spcPts val="0"/>
              </a:spcBef>
              <a:defRPr sz="2800"/>
            </a:pPr>
            <a:r>
              <a:t>Caution: </a:t>
            </a:r>
            <a:r>
              <a:rPr>
                <a:solidFill>
                  <a:srgbClr val="FF0000"/>
                </a:solidFill>
              </a:rPr>
              <a:t>Red</a:t>
            </a:r>
            <a:r>
              <a:t>, </a:t>
            </a:r>
            <a:r>
              <a:rPr>
                <a:solidFill>
                  <a:srgbClr val="FFC000"/>
                </a:solidFill>
              </a:rPr>
              <a:t>orange</a:t>
            </a:r>
            <a:r>
              <a:t>, or </a:t>
            </a:r>
            <a:r>
              <a:rPr>
                <a:solidFill>
                  <a:srgbClr val="FFFF00"/>
                </a:solidFill>
              </a:rPr>
              <a:t>yellow</a:t>
            </a:r>
            <a:r>
              <a:t> lettering and lines become unreadable when projected</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Clouds">
  <a:themeElements>
    <a:clrScheme name="Clouds">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louds">
      <a:majorFont>
        <a:latin typeface="Arial"/>
        <a:ea typeface="Arial"/>
        <a:cs typeface="Arial"/>
      </a:majorFont>
      <a:minorFont>
        <a:latin typeface="Helvetica"/>
        <a:ea typeface="Helvetica"/>
        <a:cs typeface="Helvetica"/>
      </a:minorFont>
    </a:fontScheme>
    <a:fmtScheme name="Cloud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louds">
  <a:themeElements>
    <a:clrScheme name="Clouds">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louds">
      <a:majorFont>
        <a:latin typeface="Arial"/>
        <a:ea typeface="Arial"/>
        <a:cs typeface="Arial"/>
      </a:majorFont>
      <a:minorFont>
        <a:latin typeface="Helvetica"/>
        <a:ea typeface="Helvetica"/>
        <a:cs typeface="Helvetica"/>
      </a:minorFont>
    </a:fontScheme>
    <a:fmtScheme name="Cloud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