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116" r:id="rId6"/>
  </p:sldMasterIdLst>
  <p:notesMasterIdLst>
    <p:notesMasterId r:id="rId28"/>
  </p:notesMasterIdLst>
  <p:handoutMasterIdLst>
    <p:handoutMasterId r:id="rId29"/>
  </p:handoutMasterIdLst>
  <p:sldIdLst>
    <p:sldId id="518" r:id="rId7"/>
    <p:sldId id="528" r:id="rId8"/>
    <p:sldId id="517" r:id="rId9"/>
    <p:sldId id="519" r:id="rId10"/>
    <p:sldId id="520" r:id="rId11"/>
    <p:sldId id="521" r:id="rId12"/>
    <p:sldId id="522" r:id="rId13"/>
    <p:sldId id="523" r:id="rId14"/>
    <p:sldId id="524" r:id="rId15"/>
    <p:sldId id="525" r:id="rId16"/>
    <p:sldId id="526" r:id="rId17"/>
    <p:sldId id="527" r:id="rId18"/>
    <p:sldId id="267" r:id="rId19"/>
    <p:sldId id="268" r:id="rId20"/>
    <p:sldId id="269" r:id="rId21"/>
    <p:sldId id="270" r:id="rId22"/>
    <p:sldId id="271" r:id="rId23"/>
    <p:sldId id="272" r:id="rId24"/>
    <p:sldId id="273" r:id="rId25"/>
    <p:sldId id="274" r:id="rId26"/>
    <p:sldId id="275" r:id="rId27"/>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5pPr>
    <a:lvl6pPr marL="2286000" algn="l" defTabSz="914400" rtl="0" eaLnBrk="1" latinLnBrk="0" hangingPunct="1">
      <a:defRPr kern="1200">
        <a:solidFill>
          <a:schemeClr val="tx1"/>
        </a:solidFill>
        <a:latin typeface="Tahoma" pitchFamily="34" charset="0"/>
        <a:ea typeface="ＭＳ Ｐゴシック" pitchFamily="34" charset="-128"/>
        <a:cs typeface="+mn-cs"/>
      </a:defRPr>
    </a:lvl6pPr>
    <a:lvl7pPr marL="2743200" algn="l" defTabSz="914400" rtl="0" eaLnBrk="1" latinLnBrk="0" hangingPunct="1">
      <a:defRPr kern="1200">
        <a:solidFill>
          <a:schemeClr val="tx1"/>
        </a:solidFill>
        <a:latin typeface="Tahoma" pitchFamily="34" charset="0"/>
        <a:ea typeface="ＭＳ Ｐゴシック" pitchFamily="34" charset="-128"/>
        <a:cs typeface="+mn-cs"/>
      </a:defRPr>
    </a:lvl7pPr>
    <a:lvl8pPr marL="3200400" algn="l" defTabSz="914400" rtl="0" eaLnBrk="1" latinLnBrk="0" hangingPunct="1">
      <a:defRPr kern="1200">
        <a:solidFill>
          <a:schemeClr val="tx1"/>
        </a:solidFill>
        <a:latin typeface="Tahoma" pitchFamily="34" charset="0"/>
        <a:ea typeface="ＭＳ Ｐゴシック" pitchFamily="34" charset="-128"/>
        <a:cs typeface="+mn-cs"/>
      </a:defRPr>
    </a:lvl8pPr>
    <a:lvl9pPr marL="3657600" algn="l" defTabSz="914400" rtl="0" eaLnBrk="1" latinLnBrk="0" hangingPunct="1">
      <a:defRPr kern="1200">
        <a:solidFill>
          <a:schemeClr val="tx1"/>
        </a:solidFill>
        <a:latin typeface="Tahoma"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C00"/>
    <a:srgbClr val="FFC200"/>
    <a:srgbClr val="001F42"/>
    <a:srgbClr val="17375E"/>
    <a:srgbClr val="059505"/>
    <a:srgbClr val="00FFCC"/>
    <a:srgbClr val="000000"/>
    <a:srgbClr val="FFDE83"/>
    <a:srgbClr val="CC990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40" autoAdjust="0"/>
    <p:restoredTop sz="94796" autoAdjust="0"/>
  </p:normalViewPr>
  <p:slideViewPr>
    <p:cSldViewPr>
      <p:cViewPr varScale="1">
        <p:scale>
          <a:sx n="164" d="100"/>
          <a:sy n="164" d="100"/>
        </p:scale>
        <p:origin x="992" y="168"/>
      </p:cViewPr>
      <p:guideLst>
        <p:guide orient="horz" pos="216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060" y="-96"/>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7E0558-DDC6-47CC-9001-7AEB656B44BC}" type="datetimeFigureOut">
              <a:rPr lang="en-US" smtClean="0"/>
              <a:t>7/10/24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B76652-CD61-4899-B998-D263560EFF3E}" type="slidenum">
              <a:rPr lang="en-US" smtClean="0"/>
              <a:t>‹#›</a:t>
            </a:fld>
            <a:endParaRPr lang="en-US" dirty="0"/>
          </a:p>
        </p:txBody>
      </p:sp>
    </p:spTree>
    <p:extLst>
      <p:ext uri="{BB962C8B-B14F-4D97-AF65-F5344CB8AC3E}">
        <p14:creationId xmlns:p14="http://schemas.microsoft.com/office/powerpoint/2010/main" val="6312080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ea typeface="新細明體" pitchFamily="18" charset="-120"/>
              </a:defRPr>
            </a:lvl1pPr>
          </a:lstStyle>
          <a:p>
            <a:pPr>
              <a:defRPr/>
            </a:pPr>
            <a:endParaRPr lang="zh-TW" altLang="en-US"/>
          </a:p>
        </p:txBody>
      </p:sp>
      <p:sp>
        <p:nvSpPr>
          <p:cNvPr id="1146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ea typeface="新細明體" pitchFamily="18" charset="-120"/>
              </a:defRPr>
            </a:lvl1pPr>
          </a:lstStyle>
          <a:p>
            <a:pPr>
              <a:defRPr/>
            </a:pPr>
            <a:endParaRPr lang="zh-TW" altLang="en-US"/>
          </a:p>
        </p:txBody>
      </p:sp>
      <p:sp>
        <p:nvSpPr>
          <p:cNvPr id="6656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noProof="0"/>
              <a:t>Click to edit Master text styles</a:t>
            </a:r>
          </a:p>
          <a:p>
            <a:pPr lvl="1"/>
            <a:r>
              <a:rPr lang="en-US" altLang="zh-TW" noProof="0"/>
              <a:t>Second level</a:t>
            </a:r>
          </a:p>
          <a:p>
            <a:pPr lvl="2"/>
            <a:r>
              <a:rPr lang="en-US" altLang="zh-TW" noProof="0"/>
              <a:t>Third level</a:t>
            </a:r>
          </a:p>
          <a:p>
            <a:pPr lvl="3"/>
            <a:r>
              <a:rPr lang="en-US" altLang="zh-TW" noProof="0"/>
              <a:t>Fourth level</a:t>
            </a:r>
          </a:p>
          <a:p>
            <a:pPr lvl="4"/>
            <a:r>
              <a:rPr lang="en-US" altLang="zh-TW" noProof="0"/>
              <a:t>Fifth level</a:t>
            </a:r>
          </a:p>
        </p:txBody>
      </p:sp>
      <p:sp>
        <p:nvSpPr>
          <p:cNvPr id="1146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ea typeface="新細明體" pitchFamily="18" charset="-120"/>
              </a:defRPr>
            </a:lvl1pPr>
          </a:lstStyle>
          <a:p>
            <a:pPr>
              <a:defRPr/>
            </a:pPr>
            <a:endParaRPr lang="zh-TW" altLang="en-US"/>
          </a:p>
        </p:txBody>
      </p:sp>
      <p:sp>
        <p:nvSpPr>
          <p:cNvPr id="1146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ea typeface="新細明體" pitchFamily="18" charset="-120"/>
              </a:defRPr>
            </a:lvl1pPr>
          </a:lstStyle>
          <a:p>
            <a:pPr>
              <a:defRPr/>
            </a:pPr>
            <a:fld id="{D320102C-0003-4CD6-932A-CB490524232C}" type="slidenum">
              <a:rPr lang="zh-TW" altLang="en-US"/>
              <a:pPr>
                <a:defRPr/>
              </a:pPr>
              <a:t>‹#›</a:t>
            </a:fld>
            <a:endParaRPr lang="en-US" altLang="zh-TW" dirty="0"/>
          </a:p>
        </p:txBody>
      </p:sp>
    </p:spTree>
    <p:extLst>
      <p:ext uri="{BB962C8B-B14F-4D97-AF65-F5344CB8AC3E}">
        <p14:creationId xmlns:p14="http://schemas.microsoft.com/office/powerpoint/2010/main" val="2381564398"/>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noRot="1" noChangeAspect="1"/>
          </p:cNvSpPr>
          <p:nvPr>
            <p:ph type="sldImg"/>
          </p:nvPr>
        </p:nvSpPr>
        <p:spPr>
          <a:prstGeom prst="rect">
            <a:avLst/>
          </a:prstGeom>
        </p:spPr>
        <p:txBody>
          <a:bodyPr/>
          <a:lstStyle/>
          <a:p>
            <a:endParaRPr/>
          </a:p>
        </p:txBody>
      </p:sp>
      <p:sp>
        <p:nvSpPr>
          <p:cNvPr id="138" name="Shape 138"/>
          <p:cNvSpPr>
            <a:spLocks noGrp="1"/>
          </p:cNvSpPr>
          <p:nvPr>
            <p:ph type="body" sz="quarter" idx="1"/>
          </p:nvPr>
        </p:nvSpPr>
        <p:spPr>
          <a:prstGeom prst="rect">
            <a:avLst/>
          </a:prstGeom>
        </p:spPr>
        <p:txBody>
          <a:bodyPr/>
          <a:lstStyle/>
          <a:p>
            <a:r>
              <a:t>If you use a transition effect between phrases or lines, the transition should be instantaneous. Focus your audience on the current line or phrase. But do not over use this effect. Use it wisely and sparingly!</a:t>
            </a:r>
          </a:p>
          <a:p>
            <a:endParaRPr/>
          </a:p>
          <a:p>
            <a:r>
              <a:t>In this slide guide we use an effect that is rapid and not distracting: The current line is highlighted, and previous lines are shown in a faded color. This is one effective technique, but certainly not the only way to present your ideas. Use what you are comfortable with, and be consistent in your use of effects.</a:t>
            </a:r>
          </a:p>
          <a:p>
            <a:endParaRPr/>
          </a:p>
          <a:p>
            <a:r>
              <a:t>It is especially distracting and obnoxious when the next phrase moves onto the slide from seemingly random directions. The result is that the audience concentrates on the slides, rather than on what the speaker is saying.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noRot="1" noChangeAspect="1"/>
          </p:cNvSpPr>
          <p:nvPr>
            <p:ph type="sldImg"/>
          </p:nvPr>
        </p:nvSpPr>
        <p:spPr>
          <a:prstGeom prst="rect">
            <a:avLst/>
          </a:prstGeom>
        </p:spPr>
        <p:txBody>
          <a:bodyPr/>
          <a:lstStyle/>
          <a:p>
            <a:endParaRPr/>
          </a:p>
        </p:txBody>
      </p:sp>
      <p:sp>
        <p:nvSpPr>
          <p:cNvPr id="146" name="Shape 146"/>
          <p:cNvSpPr>
            <a:spLocks noGrp="1"/>
          </p:cNvSpPr>
          <p:nvPr>
            <p:ph type="body" sz="quarter" idx="1"/>
          </p:nvPr>
        </p:nvSpPr>
        <p:spPr>
          <a:prstGeom prst="rect">
            <a:avLst/>
          </a:prstGeom>
        </p:spPr>
        <p:txBody>
          <a:bodyPr/>
          <a:lstStyle/>
          <a:p>
            <a:r>
              <a:t>Enough said.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noRot="1" noChangeAspect="1"/>
          </p:cNvSpPr>
          <p:nvPr>
            <p:ph type="sldImg"/>
          </p:nvPr>
        </p:nvSpPr>
        <p:spPr>
          <a:prstGeom prst="rect">
            <a:avLst/>
          </a:prstGeom>
        </p:spPr>
        <p:txBody>
          <a:bodyPr/>
          <a:lstStyle/>
          <a:p>
            <a:endParaRPr/>
          </a:p>
        </p:txBody>
      </p:sp>
      <p:sp>
        <p:nvSpPr>
          <p:cNvPr id="152" name="Shape 152"/>
          <p:cNvSpPr>
            <a:spLocks noGrp="1"/>
          </p:cNvSpPr>
          <p:nvPr>
            <p:ph type="body" sz="quarter" idx="1"/>
          </p:nvPr>
        </p:nvSpPr>
        <p:spPr>
          <a:prstGeom prst="rect">
            <a:avLst/>
          </a:prstGeom>
        </p:spPr>
        <p:txBody>
          <a:bodyPr/>
          <a:lstStyle/>
          <a:p>
            <a:r>
              <a:t>Do not force the audience to study your diagram in order to understand it. Instead, make it simple so that you can walk them through details.</a:t>
            </a:r>
          </a:p>
          <a:p>
            <a:endParaRPr/>
          </a:p>
          <a:p>
            <a:r>
              <a:t>Keep the diagram uncluttered. Use large fonts to make text readable.</a:t>
            </a:r>
          </a:p>
          <a:p>
            <a:endParaRPr/>
          </a:p>
          <a:p>
            <a:r>
              <a:t>Do not use borders because borders take away space that is better used to make your diagram readable.</a:t>
            </a:r>
          </a:p>
          <a:p>
            <a:endParaRPr/>
          </a:p>
          <a:p>
            <a:r>
              <a:t>In RARE circumstances, animation can make diagrams easier to understand. An effective effect is use of animation to build a diagram piece-by-piece. (But do not over do it!) With each click of the slide controller another piece of the diagram appears and is explained by the speaker. Be aware that many viewers in the audience find this obnoxious, so do not use this technique unless you absolutely need to. The following example uses this technique.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noRot="1" noChangeAspect="1"/>
          </p:cNvSpPr>
          <p:nvPr>
            <p:ph type="sldImg"/>
          </p:nvPr>
        </p:nvSpPr>
        <p:spPr>
          <a:prstGeom prst="rect">
            <a:avLst/>
          </a:prstGeom>
        </p:spPr>
        <p:txBody>
          <a:bodyPr/>
          <a:lstStyle/>
          <a:p>
            <a:endParaRPr/>
          </a:p>
        </p:txBody>
      </p:sp>
      <p:sp>
        <p:nvSpPr>
          <p:cNvPr id="158" name="Shape 158"/>
          <p:cNvSpPr>
            <a:spLocks noGrp="1"/>
          </p:cNvSpPr>
          <p:nvPr>
            <p:ph type="body" sz="quarter" idx="1"/>
          </p:nvPr>
        </p:nvSpPr>
        <p:spPr>
          <a:prstGeom prst="rect">
            <a:avLst/>
          </a:prstGeom>
        </p:spPr>
        <p:txBody>
          <a:bodyPr/>
          <a:lstStyle/>
          <a:p>
            <a:r>
              <a:t>Simple is best. It would probably be a mistake to take a detailed graph that appears in the proceedings and use it directly in a slide.</a:t>
            </a:r>
          </a:p>
          <a:p>
            <a:endParaRPr/>
          </a:p>
          <a:p>
            <a:r>
              <a:t>Use graphs to summarize relationships.</a:t>
            </a:r>
          </a:p>
          <a:p>
            <a:endParaRPr/>
          </a:p>
          <a:p>
            <a:pPr>
              <a:spcBef>
                <a:spcPts val="900"/>
              </a:spcBef>
              <a:defRPr sz="2600"/>
            </a:pPr>
            <a:r>
              <a:t>Make sure that all numbering on your graphs is AT LEAST 24 POINT FONT OR LARGER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noRot="1" noChangeAspect="1"/>
          </p:cNvSpPr>
          <p:nvPr>
            <p:ph type="sldImg"/>
          </p:nvPr>
        </p:nvSpPr>
        <p:spPr>
          <a:prstGeom prst="rect">
            <a:avLst/>
          </a:prstGeom>
        </p:spPr>
        <p:txBody>
          <a:bodyPr/>
          <a:lstStyle/>
          <a:p>
            <a:endParaRPr/>
          </a:p>
        </p:txBody>
      </p:sp>
      <p:sp>
        <p:nvSpPr>
          <p:cNvPr id="167" name="Shape 167"/>
          <p:cNvSpPr>
            <a:spLocks noGrp="1"/>
          </p:cNvSpPr>
          <p:nvPr>
            <p:ph type="body" sz="quarter" idx="1"/>
          </p:nvPr>
        </p:nvSpPr>
        <p:spPr>
          <a:prstGeom prst="rect">
            <a:avLst/>
          </a:prstGeom>
        </p:spPr>
        <p:txBody>
          <a:bodyPr/>
          <a:lstStyle/>
          <a:p>
            <a:r>
              <a:t> The text in the “slide” above speaks for itself. Probably no author would combine all the bad practices into one single slide, but a few of the bad practices creep into many presentations each year.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noRot="1" noChangeAspect="1"/>
          </p:cNvSpPr>
          <p:nvPr>
            <p:ph type="sldImg"/>
          </p:nvPr>
        </p:nvSpPr>
        <p:spPr>
          <a:prstGeom prst="rect">
            <a:avLst/>
          </a:prstGeom>
        </p:spPr>
        <p:txBody>
          <a:bodyPr/>
          <a:lstStyle/>
          <a:p>
            <a:endParaRPr/>
          </a:p>
        </p:txBody>
      </p:sp>
      <p:sp>
        <p:nvSpPr>
          <p:cNvPr id="212" name="Shape 212"/>
          <p:cNvSpPr>
            <a:spLocks noGrp="1"/>
          </p:cNvSpPr>
          <p:nvPr>
            <p:ph type="body" sz="quarter" idx="1"/>
          </p:nvPr>
        </p:nvSpPr>
        <p:spPr>
          <a:prstGeom prst="rect">
            <a:avLst/>
          </a:prstGeom>
        </p:spPr>
        <p:txBody>
          <a:bodyPr/>
          <a:lstStyle/>
          <a:p>
            <a:r>
              <a:t>This slide does not look too horrible on a monitor, but it is very poor when projected. The orange/green/yellow combination in the PSMB box becomes unreadable.</a:t>
            </a:r>
          </a:p>
          <a:p>
            <a:endParaRPr/>
          </a:p>
          <a:p>
            <a:r>
              <a:t>Signal names to the right of PSMB are too small, even near the front of a session room. Note that they are readable on a monitor, though.</a:t>
            </a:r>
          </a:p>
          <a:p>
            <a:endParaRPr/>
          </a:p>
          <a:p>
            <a:r>
              <a:t>The red 1-point vertical lines provide difficult viewing, as do the light blue board numbers.</a:t>
            </a:r>
          </a:p>
          <a:p>
            <a:endParaRPr/>
          </a:p>
          <a:p>
            <a:r>
              <a:t>Was the yellow text on a white background easy to see?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noRot="1" noChangeAspect="1"/>
          </p:cNvSpPr>
          <p:nvPr>
            <p:ph type="sldImg"/>
          </p:nvPr>
        </p:nvSpPr>
        <p:spPr>
          <a:prstGeom prst="rect">
            <a:avLst/>
          </a:prstGeom>
        </p:spPr>
        <p:txBody>
          <a:bodyPr/>
          <a:lstStyle/>
          <a:p>
            <a:endParaRPr/>
          </a:p>
        </p:txBody>
      </p:sp>
      <p:sp>
        <p:nvSpPr>
          <p:cNvPr id="218" name="Shape 218"/>
          <p:cNvSpPr>
            <a:spLocks noGrp="1"/>
          </p:cNvSpPr>
          <p:nvPr>
            <p:ph type="body" sz="quarter" idx="1"/>
          </p:nvPr>
        </p:nvSpPr>
        <p:spPr>
          <a:prstGeom prst="rect">
            <a:avLst/>
          </a:prstGeom>
        </p:spPr>
        <p:txBody>
          <a:bodyPr/>
          <a:lstStyle/>
          <a:p>
            <a:r>
              <a:t>Your session chairperson(s) will review your file for reasonable conformity to these guidelines, so you need to have it ready </a:t>
            </a:r>
            <a:r>
              <a:rPr b="1" i="1">
                <a:solidFill>
                  <a:srgbClr val="FF0000"/>
                </a:solidFill>
              </a:rPr>
              <a:t>at least two weeks in advance</a:t>
            </a:r>
            <a:r>
              <a:rPr b="1">
                <a:solidFill>
                  <a:srgbClr val="FF0000"/>
                </a:solidFill>
              </a:rPr>
              <a:t> </a:t>
            </a:r>
            <a:r>
              <a:t>of the conference.</a:t>
            </a:r>
          </a:p>
          <a:p>
            <a:endParaRPr/>
          </a:p>
          <a:p>
            <a:r>
              <a:t>For the conference, you can bring your presentation updates on a memory stick so that you can load it onto the computer in the conference room where you will be giving your talk. These sessions will require one file per presentation, and use an internal file naming convention to ensure that the correct visuals will appear when you begin your presentation. We do not have the resources to support customized file setups for each author. The file naming convention is ,(LastName)_(FirstInitial)__BCICTS_(YYYY)_(Session #)_p(Session Slot #).pptx. For example, if you are the third paper in session DP1 (i.e., Paper DP1_P3) and your name is John Smith, your slide file should be named “Smith_J_BCICTS_2020_DP1_P3_.pptx”.  You can obtain your session and paper numbers from your session chairpersons, or from the Advance Program on www.bcicts.org. We recommend that you use or test your file on PowerPoint or Adobe PDF, as this is what the projection PCs will have.  Plan to use the computers provided for the conference. You will not be allowed to use your own laptop computer at your session! In any case, try to follow these guidelines for your slides.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fau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369E3672-E597-251E-F4C0-A635046DB994}"/>
              </a:ext>
            </a:extLst>
          </p:cNvPr>
          <p:cNvSpPr>
            <a:spLocks noGrp="1"/>
          </p:cNvSpPr>
          <p:nvPr>
            <p:ph type="title" hasCustomPrompt="1"/>
          </p:nvPr>
        </p:nvSpPr>
        <p:spPr>
          <a:xfrm>
            <a:off x="270640" y="152235"/>
            <a:ext cx="7988240" cy="537670"/>
          </a:xfrm>
          <a:prstGeom prst="rect">
            <a:avLst/>
          </a:prstGeom>
        </p:spPr>
        <p:txBody>
          <a:bodyPr/>
          <a:lstStyle>
            <a:lvl1pPr>
              <a:defRPr sz="3800" b="1"/>
            </a:lvl1pPr>
          </a:lstStyle>
          <a:p>
            <a:r>
              <a:rPr lang="en-US" dirty="0"/>
              <a:t>TITLE</a:t>
            </a:r>
          </a:p>
        </p:txBody>
      </p:sp>
      <p:sp>
        <p:nvSpPr>
          <p:cNvPr id="10" name="Slide Number Placeholder 5">
            <a:extLst>
              <a:ext uri="{FF2B5EF4-FFF2-40B4-BE49-F238E27FC236}">
                <a16:creationId xmlns:a16="http://schemas.microsoft.com/office/drawing/2014/main" id="{C670556F-D7AF-68F4-B1AD-DD239DAC83D4}"/>
              </a:ext>
            </a:extLst>
          </p:cNvPr>
          <p:cNvSpPr>
            <a:spLocks noGrp="1"/>
          </p:cNvSpPr>
          <p:nvPr>
            <p:ph type="sldNum" sz="quarter" idx="4"/>
          </p:nvPr>
        </p:nvSpPr>
        <p:spPr>
          <a:xfrm>
            <a:off x="8066855" y="4799240"/>
            <a:ext cx="1070353" cy="345645"/>
          </a:xfrm>
          <a:prstGeom prst="rect">
            <a:avLst/>
          </a:prstGeom>
        </p:spPr>
        <p:txBody>
          <a:bodyPr vert="horz" wrap="none" lIns="0" tIns="45720" rIns="182880" bIns="45720" numCol="1" anchor="ctr" anchorCtr="0" compatLnSpc="1">
            <a:prstTxWarp prst="textNoShape">
              <a:avLst/>
            </a:prstTxWarp>
          </a:bodyPr>
          <a:lstStyle>
            <a:lvl1pPr algn="r" eaLnBrk="1" hangingPunct="1">
              <a:lnSpc>
                <a:spcPct val="85000"/>
              </a:lnSpc>
              <a:buClr>
                <a:schemeClr val="tx1"/>
              </a:buClr>
              <a:buSzPct val="125000"/>
              <a:buFontTx/>
              <a:buNone/>
              <a:defRPr sz="1100">
                <a:solidFill>
                  <a:srgbClr val="898989"/>
                </a:solidFill>
                <a:latin typeface="+mn-lt"/>
              </a:defRPr>
            </a:lvl1pPr>
          </a:lstStyle>
          <a:p>
            <a:pPr>
              <a:defRPr/>
            </a:pPr>
            <a:r>
              <a:rPr lang="en-US" altLang="en-US" dirty="0"/>
              <a:t>Slide </a:t>
            </a:r>
            <a:fld id="{F43AAB09-90EA-47E9-8E7C-4FF2FE584850}" type="slidenum">
              <a:rPr lang="en-US" altLang="en-US" smtClean="0"/>
              <a:pPr>
                <a:defRPr/>
              </a:pPr>
              <a:t>‹#›</a:t>
            </a:fld>
            <a:endParaRPr lang="en-US" altLang="en-US" dirty="0"/>
          </a:p>
        </p:txBody>
      </p:sp>
      <p:sp>
        <p:nvSpPr>
          <p:cNvPr id="11" name="Footer Placeholder 6">
            <a:extLst>
              <a:ext uri="{FF2B5EF4-FFF2-40B4-BE49-F238E27FC236}">
                <a16:creationId xmlns:a16="http://schemas.microsoft.com/office/drawing/2014/main" id="{DA7A0963-8A68-8AB8-D35A-101C053050BD}"/>
              </a:ext>
            </a:extLst>
          </p:cNvPr>
          <p:cNvSpPr>
            <a:spLocks noGrp="1"/>
          </p:cNvSpPr>
          <p:nvPr>
            <p:ph type="ftr" sz="quarter" idx="3"/>
          </p:nvPr>
        </p:nvSpPr>
        <p:spPr>
          <a:xfrm>
            <a:off x="0" y="4799240"/>
            <a:ext cx="947538" cy="345645"/>
          </a:xfrm>
          <a:prstGeom prst="rect">
            <a:avLst/>
          </a:prstGeom>
        </p:spPr>
        <p:txBody>
          <a:bodyPr vert="horz" lIns="182880" tIns="45720" rIns="182880" bIns="45720" rtlCol="0" anchor="ctr"/>
          <a:lstStyle>
            <a:lvl1pPr algn="l">
              <a:defRPr sz="1100">
                <a:solidFill>
                  <a:schemeClr val="bg1">
                    <a:lumMod val="50000"/>
                  </a:schemeClr>
                </a:solidFill>
                <a:latin typeface="+mn-lt"/>
              </a:defRPr>
            </a:lvl1pPr>
          </a:lstStyle>
          <a:p>
            <a:r>
              <a:rPr lang="en-US" dirty="0"/>
              <a:t>10/28/24</a:t>
            </a:r>
          </a:p>
        </p:txBody>
      </p:sp>
    </p:spTree>
    <p:extLst>
      <p:ext uri="{BB962C8B-B14F-4D97-AF65-F5344CB8AC3E}">
        <p14:creationId xmlns:p14="http://schemas.microsoft.com/office/powerpoint/2010/main" val="2936634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Text">
            <a:extLst>
              <a:ext uri="{FF2B5EF4-FFF2-40B4-BE49-F238E27FC236}">
                <a16:creationId xmlns:a16="http://schemas.microsoft.com/office/drawing/2014/main" id="{D4F75A68-C42B-56FF-1818-0B4BCD341A47}"/>
              </a:ext>
            </a:extLst>
          </p:cNvPr>
          <p:cNvSpPr txBox="1">
            <a:spLocks noGrp="1"/>
          </p:cNvSpPr>
          <p:nvPr>
            <p:ph type="title"/>
          </p:nvPr>
        </p:nvSpPr>
        <p:spPr>
          <a:xfrm>
            <a:off x="270640" y="113830"/>
            <a:ext cx="8229600" cy="774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rPr lang="en-US" dirty="0"/>
              <a:t>TITLE TEXT</a:t>
            </a:r>
          </a:p>
        </p:txBody>
      </p:sp>
      <p:sp>
        <p:nvSpPr>
          <p:cNvPr id="6" name="Body Level One…">
            <a:extLst>
              <a:ext uri="{FF2B5EF4-FFF2-40B4-BE49-F238E27FC236}">
                <a16:creationId xmlns:a16="http://schemas.microsoft.com/office/drawing/2014/main" id="{51563E64-FC39-626D-5002-7A414D8BA413}"/>
              </a:ext>
            </a:extLst>
          </p:cNvPr>
          <p:cNvSpPr txBox="1">
            <a:spLocks noGrp="1"/>
          </p:cNvSpPr>
          <p:nvPr>
            <p:ph type="body" idx="1"/>
          </p:nvPr>
        </p:nvSpPr>
        <p:spPr>
          <a:xfrm>
            <a:off x="270640" y="1200150"/>
            <a:ext cx="8416160" cy="35222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2013493631"/>
      </p:ext>
    </p:extLst>
  </p:cSld>
  <p:clrMap bg1="lt1" tx1="dk1" bg2="lt2" tx2="dk2" accent1="accent1" accent2="accent2" accent3="accent3" accent4="accent4" accent5="accent5" accent6="accent6" hlink="hlink" folHlink="folHlink"/>
  <p:sldLayoutIdLst>
    <p:sldLayoutId id="2147484119" r:id="rId1"/>
  </p:sldLayoutIdLst>
  <p:hf hdr="0" dt="0"/>
  <p:txStyles>
    <p:titleStyle>
      <a:lvl1pPr algn="l" rtl="0" eaLnBrk="0" fontAlgn="base" hangingPunct="0">
        <a:spcBef>
          <a:spcPct val="0"/>
        </a:spcBef>
        <a:spcAft>
          <a:spcPct val="0"/>
        </a:spcAft>
        <a:defRPr sz="4000" b="1">
          <a:solidFill>
            <a:srgbClr val="001F42"/>
          </a:solidFill>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0" fontAlgn="base" hangingPunct="0">
        <a:spcBef>
          <a:spcPct val="20000"/>
        </a:spcBef>
        <a:spcAft>
          <a:spcPct val="0"/>
        </a:spcAft>
        <a:buClrTx/>
        <a:buFont typeface="Wingdings" pitchFamily="2" charset="2"/>
        <a:buChar char="§"/>
        <a:defRPr sz="2800">
          <a:solidFill>
            <a:schemeClr val="tx1"/>
          </a:solidFill>
          <a:effectLst/>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effectLst/>
          <a:latin typeface="+mn-lt"/>
        </a:defRPr>
      </a:lvl2pPr>
      <a:lvl3pPr marL="1143000" indent="-228600" algn="l" rtl="0" eaLnBrk="0" fontAlgn="base" hangingPunct="0">
        <a:spcBef>
          <a:spcPct val="20000"/>
        </a:spcBef>
        <a:spcAft>
          <a:spcPct val="0"/>
        </a:spcAft>
        <a:buClrTx/>
        <a:buFont typeface="Wingdings" pitchFamily="2" charset="2"/>
        <a:buChar char="§"/>
        <a:defRPr sz="2000">
          <a:solidFill>
            <a:schemeClr val="tx1"/>
          </a:solidFill>
          <a:effectLst/>
          <a:latin typeface="+mn-lt"/>
        </a:defRPr>
      </a:lvl3pPr>
      <a:lvl4pPr marL="1600200" indent="-228600" algn="l" rtl="0" eaLnBrk="0" fontAlgn="base" hangingPunct="0">
        <a:spcBef>
          <a:spcPct val="20000"/>
        </a:spcBef>
        <a:spcAft>
          <a:spcPct val="0"/>
        </a:spcAft>
        <a:buClrTx/>
        <a:buChar char="–"/>
        <a:defRPr sz="1800">
          <a:solidFill>
            <a:schemeClr val="tx1"/>
          </a:solidFill>
          <a:effectLst/>
          <a:latin typeface="+mn-lt"/>
        </a:defRPr>
      </a:lvl4pPr>
      <a:lvl5pPr marL="2057400" indent="-228600" algn="l" rtl="0" eaLnBrk="0" fontAlgn="base" hangingPunct="0">
        <a:spcBef>
          <a:spcPct val="20000"/>
        </a:spcBef>
        <a:spcAft>
          <a:spcPct val="0"/>
        </a:spcAft>
        <a:buClrTx/>
        <a:buFont typeface="Wingdings" pitchFamily="2" charset="2"/>
        <a:buChar char="§"/>
        <a:defRPr sz="1600">
          <a:solidFill>
            <a:schemeClr val="tx1"/>
          </a:solidFill>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a:xfrm>
            <a:off x="577880" y="1803649"/>
            <a:ext cx="7988240" cy="1420985"/>
          </a:xfrm>
        </p:spPr>
        <p:txBody>
          <a:bodyPr/>
          <a:lstStyle/>
          <a:p>
            <a:pPr algn="ctr"/>
            <a:r>
              <a:rPr lang="en-US" sz="4000" kern="0" dirty="0"/>
              <a:t>BCICTS 2024</a:t>
            </a:r>
            <a:br>
              <a:rPr lang="en-US" sz="4000" kern="0" dirty="0"/>
            </a:br>
            <a:r>
              <a:rPr lang="en-US" sz="4000" kern="0" dirty="0"/>
              <a:t>Guidelines &amp; Information</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1</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5" name="Title 1">
            <a:extLst>
              <a:ext uri="{FF2B5EF4-FFF2-40B4-BE49-F238E27FC236}">
                <a16:creationId xmlns:a16="http://schemas.microsoft.com/office/drawing/2014/main" id="{6BEF43F9-EB40-30C9-4CFD-3726FEB53C4F}"/>
              </a:ext>
            </a:extLst>
          </p:cNvPr>
          <p:cNvSpPr txBox="1">
            <a:spLocks/>
          </p:cNvSpPr>
          <p:nvPr/>
        </p:nvSpPr>
        <p:spPr>
          <a:xfrm>
            <a:off x="314409" y="190640"/>
            <a:ext cx="7637231" cy="5376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rtl="0" eaLnBrk="0" fontAlgn="base" hangingPunct="0">
              <a:spcBef>
                <a:spcPct val="0"/>
              </a:spcBef>
              <a:spcAft>
                <a:spcPct val="0"/>
              </a:spcAft>
              <a:defRPr sz="3800" b="1">
                <a:solidFill>
                  <a:srgbClr val="001F42"/>
                </a:solidFill>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a:lstStyle>
          <a:p>
            <a:r>
              <a:rPr lang="en-US" sz="3600" kern="0" dirty="0"/>
              <a:t>PRESENTATION TEMPLATE</a:t>
            </a:r>
          </a:p>
        </p:txBody>
      </p:sp>
    </p:spTree>
    <p:extLst>
      <p:ext uri="{BB962C8B-B14F-4D97-AF65-F5344CB8AC3E}">
        <p14:creationId xmlns:p14="http://schemas.microsoft.com/office/powerpoint/2010/main" val="2005553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COLOR AND CONTRAST</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10</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117020" y="1150765"/>
            <a:ext cx="8565525" cy="2713563"/>
          </a:xfrm>
          <a:prstGeom prst="rect">
            <a:avLst/>
          </a:prstGeom>
          <a:noFill/>
        </p:spPr>
        <p:txBody>
          <a:bodyPr wrap="square" lIns="0" tIns="0" rIns="0" bIns="0" rtlCol="0">
            <a:spAutoFit/>
          </a:bodyPr>
          <a:lstStyle/>
          <a:p>
            <a:pPr marL="457200" indent="-228600">
              <a:spcBef>
                <a:spcPts val="0"/>
              </a:spcBef>
              <a:spcAft>
                <a:spcPts val="600"/>
              </a:spcAft>
              <a:buFont typeface="Arial" panose="020B0604020202020204" pitchFamily="34" charset="0"/>
              <a:buChar char="•"/>
            </a:pPr>
            <a:r>
              <a:rPr lang="en-US" sz="2800" b="1" dirty="0">
                <a:latin typeface="Arial" panose="020B0604020202020204" pitchFamily="34" charset="0"/>
                <a:cs typeface="Arial" panose="020B0604020202020204" pitchFamily="34" charset="0"/>
              </a:rPr>
              <a:t>High contrast </a:t>
            </a:r>
            <a:r>
              <a:rPr lang="en-US" sz="2800" dirty="0">
                <a:latin typeface="Arial" panose="020B0604020202020204" pitchFamily="34" charset="0"/>
                <a:cs typeface="Arial" panose="020B0604020202020204" pitchFamily="34" charset="0"/>
              </a:rPr>
              <a:t>is very important</a:t>
            </a:r>
          </a:p>
          <a:p>
            <a:pPr marL="457200" indent="-228600">
              <a:spcBef>
                <a:spcPts val="4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Use dark lines/text on a white background</a:t>
            </a:r>
          </a:p>
          <a:p>
            <a:pPr marL="914400" lvl="1" indent="-228600">
              <a:spcBef>
                <a:spcPts val="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Foreground: black, dark blue, or cyan</a:t>
            </a:r>
          </a:p>
          <a:p>
            <a:pPr marL="914400" lvl="1" indent="-228600">
              <a:spcBef>
                <a:spcPts val="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Background: white</a:t>
            </a:r>
          </a:p>
          <a:p>
            <a:pPr marL="914400" lvl="1" indent="-228600">
              <a:spcBef>
                <a:spcPts val="0"/>
              </a:spcBef>
              <a:spcAft>
                <a:spcPts val="0"/>
              </a:spcAft>
              <a:buFont typeface="Arial" panose="020B0604020202020204" pitchFamily="34" charset="0"/>
              <a:buChar char="•"/>
            </a:pPr>
            <a:r>
              <a:rPr lang="en-US" sz="2800" b="1" u="sng" dirty="0">
                <a:latin typeface="Arial" panose="020B0604020202020204" pitchFamily="34" charset="0"/>
                <a:cs typeface="Arial" panose="020B0604020202020204" pitchFamily="34" charset="0"/>
              </a:rPr>
              <a:t>Caution</a:t>
            </a:r>
            <a:r>
              <a:rPr lang="en-US" sz="2800" dirty="0">
                <a:latin typeface="Arial" panose="020B0604020202020204" pitchFamily="34" charset="0"/>
                <a:cs typeface="Arial" panose="020B0604020202020204" pitchFamily="34" charset="0"/>
              </a:rPr>
              <a:t>: </a:t>
            </a:r>
            <a:r>
              <a:rPr lang="en-US" sz="2800" dirty="0">
                <a:solidFill>
                  <a:srgbClr val="FF0C00"/>
                </a:solidFill>
                <a:latin typeface="Arial" panose="020B0604020202020204" pitchFamily="34" charset="0"/>
                <a:cs typeface="Arial" panose="020B0604020202020204" pitchFamily="34" charset="0"/>
              </a:rPr>
              <a:t>red</a:t>
            </a:r>
            <a:r>
              <a:rPr lang="en-US" sz="2800" dirty="0">
                <a:latin typeface="Arial" panose="020B0604020202020204" pitchFamily="34" charset="0"/>
                <a:cs typeface="Arial" panose="020B0604020202020204" pitchFamily="34" charset="0"/>
              </a:rPr>
              <a:t>, </a:t>
            </a:r>
            <a:r>
              <a:rPr lang="en-US" sz="2800" dirty="0">
                <a:solidFill>
                  <a:srgbClr val="FFC000"/>
                </a:solidFill>
                <a:latin typeface="Arial" panose="020B0604020202020204" pitchFamily="34" charset="0"/>
                <a:cs typeface="Arial" panose="020B0604020202020204" pitchFamily="34" charset="0"/>
              </a:rPr>
              <a:t>orange</a:t>
            </a:r>
            <a:r>
              <a:rPr lang="en-US" sz="2800" dirty="0">
                <a:latin typeface="Arial" panose="020B0604020202020204" pitchFamily="34" charset="0"/>
                <a:cs typeface="Arial" panose="020B0604020202020204" pitchFamily="34" charset="0"/>
              </a:rPr>
              <a:t>, or </a:t>
            </a:r>
            <a:r>
              <a:rPr lang="en-US" sz="2800" dirty="0">
                <a:solidFill>
                  <a:srgbClr val="FFFF00"/>
                </a:solidFill>
                <a:latin typeface="Arial" panose="020B0604020202020204" pitchFamily="34" charset="0"/>
                <a:cs typeface="Arial" panose="020B0604020202020204" pitchFamily="34" charset="0"/>
              </a:rPr>
              <a:t>yellow</a:t>
            </a:r>
            <a:r>
              <a:rPr lang="en-US" sz="2800" dirty="0">
                <a:latin typeface="Arial" panose="020B0604020202020204" pitchFamily="34" charset="0"/>
                <a:cs typeface="Arial" panose="020B0604020202020204" pitchFamily="34" charset="0"/>
              </a:rPr>
              <a:t> lettering and lines become unreadable when projected</a:t>
            </a:r>
          </a:p>
        </p:txBody>
      </p:sp>
    </p:spTree>
    <p:extLst>
      <p:ext uri="{BB962C8B-B14F-4D97-AF65-F5344CB8AC3E}">
        <p14:creationId xmlns:p14="http://schemas.microsoft.com/office/powerpoint/2010/main" val="351705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DISPLAY SPEED</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11</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472658" y="1419600"/>
            <a:ext cx="8179670" cy="2462213"/>
          </a:xfrm>
          <a:prstGeom prst="rect">
            <a:avLst/>
          </a:prstGeom>
          <a:noFill/>
        </p:spPr>
        <p:txBody>
          <a:bodyPr wrap="square" lIns="0" tIns="0" rIns="0" bIns="0" rtlCol="0">
            <a:spAutoFit/>
          </a:bodyPr>
          <a:lstStyle/>
          <a:p>
            <a:pPr marL="457200" indent="-228600">
              <a:spcBef>
                <a:spcPts val="12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Slides should display instantly</a:t>
            </a:r>
          </a:p>
          <a:p>
            <a:pPr marL="457200" indent="-228600">
              <a:spcBef>
                <a:spcPts val="12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Do not distract the audience with slow or flashy transition effects</a:t>
            </a:r>
          </a:p>
          <a:p>
            <a:pPr marL="457200" indent="-228600">
              <a:spcBef>
                <a:spcPts val="12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Avoid overuse of slow graphics, fonts and special effects</a:t>
            </a:r>
          </a:p>
        </p:txBody>
      </p:sp>
    </p:spTree>
    <p:extLst>
      <p:ext uri="{BB962C8B-B14F-4D97-AF65-F5344CB8AC3E}">
        <p14:creationId xmlns:p14="http://schemas.microsoft.com/office/powerpoint/2010/main" val="101254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TRANSITIONS BETWEEN SLIDES</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12</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269429" y="1084162"/>
            <a:ext cx="8565525" cy="3375283"/>
          </a:xfrm>
          <a:prstGeom prst="rect">
            <a:avLst/>
          </a:prstGeom>
          <a:noFill/>
        </p:spPr>
        <p:txBody>
          <a:bodyPr wrap="square" lIns="0" tIns="0" rIns="0" bIns="0" rtlCol="0">
            <a:spAutoFit/>
          </a:bodyPr>
          <a:lstStyle/>
          <a:p>
            <a:pPr marL="457200" indent="-228600">
              <a:spcBef>
                <a:spcPts val="8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Special animation when changing from one slide to another is usually very distracting to the audience</a:t>
            </a:r>
          </a:p>
          <a:p>
            <a:pPr marL="457200" indent="-228600">
              <a:spcBef>
                <a:spcPts val="800"/>
              </a:spcBef>
              <a:spcAft>
                <a:spcPts val="0"/>
              </a:spcAft>
              <a:buFont typeface="Arial" panose="020B0604020202020204" pitchFamily="34" charset="0"/>
              <a:buChar char="•"/>
            </a:pPr>
            <a:r>
              <a:rPr lang="en-US" sz="2800" dirty="0">
                <a:solidFill>
                  <a:srgbClr val="FF0000"/>
                </a:solidFill>
                <a:latin typeface="Arial" panose="020B0604020202020204" pitchFamily="34" charset="0"/>
                <a:cs typeface="Arial" panose="020B0604020202020204" pitchFamily="34" charset="0"/>
              </a:rPr>
              <a:t>^ Do not do it!</a:t>
            </a:r>
          </a:p>
          <a:p>
            <a:pPr marL="457200" indent="-228600">
              <a:spcBef>
                <a:spcPts val="8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PowerPoint default settings should be:</a:t>
            </a:r>
          </a:p>
          <a:p>
            <a:pPr marL="914400" lvl="1" indent="-228600">
              <a:spcBef>
                <a:spcPts val="8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Effect: No transition</a:t>
            </a:r>
          </a:p>
          <a:p>
            <a:pPr marL="914400" lvl="1" indent="-228600">
              <a:spcBef>
                <a:spcPts val="2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Speed: Fast</a:t>
            </a:r>
          </a:p>
          <a:p>
            <a:pPr marL="914400" lvl="1" indent="-228600">
              <a:spcBef>
                <a:spcPts val="200"/>
              </a:spcBef>
              <a:spcAft>
                <a:spcPts val="0"/>
              </a:spcAft>
              <a:buFont typeface="Arial" panose="020B0604020202020204" pitchFamily="34" charset="0"/>
              <a:buChar char="•"/>
            </a:pPr>
            <a:r>
              <a:rPr lang="en-US" sz="2800" dirty="0">
                <a:latin typeface="Arial" panose="020B0604020202020204" pitchFamily="34" charset="0"/>
                <a:cs typeface="Arial" panose="020B0604020202020204" pitchFamily="34" charset="0"/>
              </a:rPr>
              <a:t>Advance: On mouse click</a:t>
            </a:r>
          </a:p>
        </p:txBody>
      </p:sp>
    </p:spTree>
    <p:extLst>
      <p:ext uri="{BB962C8B-B14F-4D97-AF65-F5344CB8AC3E}">
        <p14:creationId xmlns:p14="http://schemas.microsoft.com/office/powerpoint/2010/main" val="2150273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ransitions Between Lines"/>
          <p:cNvSpPr txBox="1">
            <a:spLocks noGrp="1"/>
          </p:cNvSpPr>
          <p:nvPr>
            <p:ph type="title"/>
          </p:nvPr>
        </p:nvSpPr>
        <p:spPr>
          <a:xfrm>
            <a:off x="270640" y="152235"/>
            <a:ext cx="7988240" cy="537670"/>
          </a:xfrm>
        </p:spPr>
        <p:txBody>
          <a:bodyPr>
            <a:normAutofit fontScale="90000"/>
          </a:bodyPr>
          <a:lstStyle/>
          <a:p>
            <a:r>
              <a:rPr lang="en-US" dirty="0"/>
              <a:t>TRANSITIONS BETWEEN LINES</a:t>
            </a:r>
          </a:p>
        </p:txBody>
      </p:sp>
      <p:sp>
        <p:nvSpPr>
          <p:cNvPr id="134" name="Slide Number"/>
          <p:cNvSpPr txBox="1">
            <a:spLocks noGrp="1"/>
          </p:cNvSpPr>
          <p:nvPr>
            <p:ph type="sldNum" sz="quarter" idx="4"/>
          </p:nvPr>
        </p:nvSpPr>
        <p:spPr>
          <a:xfrm>
            <a:off x="8066855" y="4799240"/>
            <a:ext cx="1070353" cy="345645"/>
          </a:xfr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lang="en-US"/>
              <a:pPr/>
              <a:t>13</a:t>
            </a:fld>
            <a:endParaRPr lang="en-US"/>
          </a:p>
        </p:txBody>
      </p:sp>
      <p:sp>
        <p:nvSpPr>
          <p:cNvPr id="136" name="Optional, and can be highly effective…"/>
          <p:cNvSpPr txBox="1">
            <a:spLocks noGrp="1"/>
          </p:cNvSpPr>
          <p:nvPr>
            <p:ph type="body" idx="4294967295"/>
          </p:nvPr>
        </p:nvSpPr>
        <p:spPr>
          <a:xfrm>
            <a:off x="971609" y="1381195"/>
            <a:ext cx="7988240" cy="3486080"/>
          </a:xfrm>
          <a:prstGeom prst="rect">
            <a:avLst/>
          </a:prstGeom>
        </p:spPr>
        <p:txBody>
          <a:bodyPr>
            <a:normAutofit/>
          </a:bodyPr>
          <a:lstStyle/>
          <a:p>
            <a:r>
              <a:rPr dirty="0"/>
              <a:t>Optional, and can be highly effective</a:t>
            </a:r>
          </a:p>
          <a:p>
            <a:r>
              <a:rPr dirty="0"/>
              <a:t>Focus attention on a specific line of a slide</a:t>
            </a:r>
          </a:p>
          <a:p>
            <a:r>
              <a:rPr dirty="0"/>
              <a:t>Dim previous lines</a:t>
            </a:r>
          </a:p>
          <a:p>
            <a:r>
              <a:rPr dirty="0"/>
              <a:t>Make transitions be instantaneous</a:t>
            </a:r>
          </a:p>
          <a:p>
            <a:r>
              <a:rPr dirty="0"/>
              <a:t>Use sparingly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ound Effects"/>
          <p:cNvSpPr txBox="1">
            <a:spLocks noGrp="1"/>
          </p:cNvSpPr>
          <p:nvPr>
            <p:ph type="title"/>
          </p:nvPr>
        </p:nvSpPr>
        <p:spPr>
          <a:xfrm>
            <a:off x="2190890" y="152235"/>
            <a:ext cx="6067990" cy="537670"/>
          </a:xfrm>
          <a:prstGeom prst="rect">
            <a:avLst/>
          </a:prstGeom>
        </p:spPr>
        <p:txBody>
          <a:bodyPr>
            <a:normAutofit fontScale="90000"/>
          </a:bodyPr>
          <a:lstStyle/>
          <a:p>
            <a:r>
              <a:rPr lang="en-US" dirty="0"/>
              <a:t>SOUND EFFECTS</a:t>
            </a:r>
          </a:p>
        </p:txBody>
      </p:sp>
      <p:sp>
        <p:nvSpPr>
          <p:cNvPr id="140"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14</a:t>
            </a:fld>
            <a:endParaRPr/>
          </a:p>
        </p:txBody>
      </p:sp>
      <p:sp>
        <p:nvSpPr>
          <p:cNvPr id="142" name="DO NOT USE SOUND EFFECTS…"/>
          <p:cNvSpPr txBox="1">
            <a:spLocks noGrp="1"/>
          </p:cNvSpPr>
          <p:nvPr>
            <p:ph type="body" idx="4294967295"/>
          </p:nvPr>
        </p:nvSpPr>
        <p:spPr>
          <a:xfrm>
            <a:off x="2267700" y="1054752"/>
            <a:ext cx="5914370" cy="3033995"/>
          </a:xfrm>
          <a:prstGeom prst="rect">
            <a:avLst/>
          </a:prstGeom>
        </p:spPr>
        <p:txBody>
          <a:bodyPr>
            <a:normAutofit/>
          </a:bodyPr>
          <a:lstStyle/>
          <a:p>
            <a:r>
              <a:rPr b="1" u="sng" dirty="0">
                <a:solidFill>
                  <a:srgbClr val="FF0000"/>
                </a:solidFill>
              </a:rPr>
              <a:t> DO NOT USE SOUND EFFECTS</a:t>
            </a:r>
          </a:p>
          <a:p>
            <a:endParaRPr dirty="0"/>
          </a:p>
          <a:p>
            <a:r>
              <a:rPr dirty="0"/>
              <a:t>Sound effects slow down slide transitions</a:t>
            </a:r>
          </a:p>
          <a:p>
            <a:r>
              <a:rPr dirty="0"/>
              <a:t>Noise from</a:t>
            </a:r>
            <a:r>
              <a:rPr lang="en-US" dirty="0"/>
              <a:t> the</a:t>
            </a:r>
            <a:r>
              <a:rPr dirty="0"/>
              <a:t> projection computer</a:t>
            </a:r>
            <a:r>
              <a:rPr lang="en-US" dirty="0"/>
              <a:t> </a:t>
            </a:r>
            <a:r>
              <a:rPr dirty="0"/>
              <a:t>may</a:t>
            </a:r>
            <a:r>
              <a:rPr lang="en-US" dirty="0"/>
              <a:t> </a:t>
            </a:r>
            <a:r>
              <a:rPr dirty="0"/>
              <a:t>distract audience</a:t>
            </a:r>
          </a:p>
        </p:txBody>
      </p:sp>
      <p:pic>
        <p:nvPicPr>
          <p:cNvPr id="143" name="image.pdf" descr="image.pdf"/>
          <p:cNvPicPr>
            <a:picLocks noChangeAspect="1"/>
          </p:cNvPicPr>
          <p:nvPr/>
        </p:nvPicPr>
        <p:blipFill>
          <a:blip r:embed="rId3"/>
          <a:stretch>
            <a:fillRect/>
          </a:stretch>
        </p:blipFill>
        <p:spPr>
          <a:xfrm>
            <a:off x="193830" y="344260"/>
            <a:ext cx="1997060" cy="3150116"/>
          </a:xfrm>
          <a:prstGeom prst="rect">
            <a:avLst/>
          </a:prstGeom>
          <a:ln w="12700">
            <a:miter lim="400000"/>
          </a:ln>
        </p:spPr>
      </p:pic>
      <p:pic>
        <p:nvPicPr>
          <p:cNvPr id="2" name="image.pdf" descr="image.pdf">
            <a:extLst>
              <a:ext uri="{FF2B5EF4-FFF2-40B4-BE49-F238E27FC236}">
                <a16:creationId xmlns:a16="http://schemas.microsoft.com/office/drawing/2014/main" id="{3E89B02F-3A97-B9D9-BD70-08D5D48F880A}"/>
              </a:ext>
            </a:extLst>
          </p:cNvPr>
          <p:cNvPicPr>
            <a:picLocks noChangeAspect="1"/>
          </p:cNvPicPr>
          <p:nvPr/>
        </p:nvPicPr>
        <p:blipFill>
          <a:blip r:embed="rId3"/>
          <a:stretch>
            <a:fillRect/>
          </a:stretch>
        </p:blipFill>
        <p:spPr>
          <a:xfrm>
            <a:off x="7672407" y="2456535"/>
            <a:ext cx="1471593" cy="2419515"/>
          </a:xfrm>
          <a:prstGeom prst="rect">
            <a:avLst/>
          </a:prstGeom>
          <a:ln w="12700">
            <a:miter lim="400000"/>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Diagram slides"/>
          <p:cNvSpPr txBox="1">
            <a:spLocks noGrp="1"/>
          </p:cNvSpPr>
          <p:nvPr>
            <p:ph type="title"/>
          </p:nvPr>
        </p:nvSpPr>
        <p:spPr>
          <a:prstGeom prst="rect">
            <a:avLst/>
          </a:prstGeom>
        </p:spPr>
        <p:txBody>
          <a:bodyPr>
            <a:normAutofit fontScale="90000"/>
          </a:bodyPr>
          <a:lstStyle/>
          <a:p>
            <a:r>
              <a:rPr lang="en-US" dirty="0"/>
              <a:t>DIAGRAM SLIDES</a:t>
            </a:r>
          </a:p>
        </p:txBody>
      </p:sp>
      <p:sp>
        <p:nvSpPr>
          <p:cNvPr id="148"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15</a:t>
            </a:fld>
            <a:endParaRPr/>
          </a:p>
        </p:txBody>
      </p:sp>
      <p:sp>
        <p:nvSpPr>
          <p:cNvPr id="150" name="Keep diagrams simple…"/>
          <p:cNvSpPr txBox="1">
            <a:spLocks noGrp="1"/>
          </p:cNvSpPr>
          <p:nvPr>
            <p:ph type="body" idx="4294967295"/>
          </p:nvPr>
        </p:nvSpPr>
        <p:spPr>
          <a:xfrm>
            <a:off x="1768435" y="1112360"/>
            <a:ext cx="7114605" cy="3187505"/>
          </a:xfrm>
          <a:prstGeom prst="rect">
            <a:avLst/>
          </a:prstGeom>
        </p:spPr>
        <p:txBody>
          <a:bodyPr>
            <a:normAutofit/>
          </a:bodyPr>
          <a:lstStyle/>
          <a:p>
            <a:r>
              <a:rPr dirty="0"/>
              <a:t>Keep diagrams simple</a:t>
            </a:r>
          </a:p>
          <a:p>
            <a:r>
              <a:rPr dirty="0"/>
              <a:t>Easy to view</a:t>
            </a:r>
          </a:p>
          <a:p>
            <a:r>
              <a:rPr dirty="0"/>
              <a:t>Make text readable with large font</a:t>
            </a:r>
          </a:p>
          <a:p>
            <a:r>
              <a:rPr dirty="0"/>
              <a:t>Use all space in rectangle</a:t>
            </a:r>
          </a:p>
          <a:p>
            <a:r>
              <a:rPr dirty="0"/>
              <a:t>See View --&gt; Notes Page</a:t>
            </a:r>
          </a:p>
          <a:p>
            <a:r>
              <a:rPr dirty="0"/>
              <a:t>Example follows: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Presenting Data - Graphs"/>
          <p:cNvSpPr txBox="1">
            <a:spLocks noGrp="1"/>
          </p:cNvSpPr>
          <p:nvPr>
            <p:ph type="title"/>
          </p:nvPr>
        </p:nvSpPr>
        <p:spPr>
          <a:prstGeom prst="rect">
            <a:avLst/>
          </a:prstGeom>
        </p:spPr>
        <p:txBody>
          <a:bodyPr>
            <a:normAutofit fontScale="90000"/>
          </a:bodyPr>
          <a:lstStyle/>
          <a:p>
            <a:r>
              <a:rPr lang="en-US" dirty="0"/>
              <a:t>PRESENTING DATA - GRAPHS</a:t>
            </a:r>
          </a:p>
        </p:txBody>
      </p:sp>
      <p:sp>
        <p:nvSpPr>
          <p:cNvPr id="154"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16</a:t>
            </a:fld>
            <a:endParaRPr/>
          </a:p>
        </p:txBody>
      </p:sp>
      <p:sp>
        <p:nvSpPr>
          <p:cNvPr id="156" name="Use graphs, not tables…"/>
          <p:cNvSpPr txBox="1">
            <a:spLocks noGrp="1"/>
          </p:cNvSpPr>
          <p:nvPr>
            <p:ph type="body" idx="4294967295"/>
          </p:nvPr>
        </p:nvSpPr>
        <p:spPr>
          <a:xfrm>
            <a:off x="270640" y="958850"/>
            <a:ext cx="8689210" cy="3908425"/>
          </a:xfrm>
          <a:prstGeom prst="rect">
            <a:avLst/>
          </a:prstGeom>
        </p:spPr>
        <p:txBody>
          <a:bodyPr>
            <a:normAutofit/>
          </a:bodyPr>
          <a:lstStyle/>
          <a:p>
            <a:r>
              <a:rPr dirty="0"/>
              <a:t>Use graphs, not tables</a:t>
            </a:r>
          </a:p>
          <a:p>
            <a:r>
              <a:rPr dirty="0"/>
              <a:t>Keep graphs simple</a:t>
            </a:r>
          </a:p>
          <a:p>
            <a:r>
              <a:rPr dirty="0"/>
              <a:t>Eliminate or subdue distracting grid lines</a:t>
            </a:r>
          </a:p>
          <a:p>
            <a:r>
              <a:rPr dirty="0"/>
              <a:t>Use large font sizes including the numbering on the axes!</a:t>
            </a:r>
          </a:p>
          <a:p>
            <a:r>
              <a:rPr dirty="0"/>
              <a:t>Example follows: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ome Bad Examples"/>
          <p:cNvSpPr txBox="1">
            <a:spLocks noGrp="1"/>
          </p:cNvSpPr>
          <p:nvPr>
            <p:ph type="title"/>
          </p:nvPr>
        </p:nvSpPr>
        <p:spPr>
          <a:prstGeom prst="rect">
            <a:avLst/>
          </a:prstGeom>
        </p:spPr>
        <p:txBody>
          <a:bodyPr>
            <a:normAutofit fontScale="90000"/>
          </a:bodyPr>
          <a:lstStyle/>
          <a:p>
            <a:r>
              <a:rPr lang="en-US" dirty="0"/>
              <a:t>SOME BAD EXAMPLES</a:t>
            </a:r>
          </a:p>
        </p:txBody>
      </p:sp>
      <p:sp>
        <p:nvSpPr>
          <p:cNvPr id="160"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17</a:t>
            </a:fld>
            <a:endParaRPr/>
          </a:p>
        </p:txBody>
      </p:sp>
      <p:sp>
        <p:nvSpPr>
          <p:cNvPr id="162" name="The next two slides show examples of bad practices that should be avoided:…"/>
          <p:cNvSpPr txBox="1">
            <a:spLocks noGrp="1"/>
          </p:cNvSpPr>
          <p:nvPr>
            <p:ph type="body" idx="4294967295"/>
          </p:nvPr>
        </p:nvSpPr>
        <p:spPr>
          <a:xfrm>
            <a:off x="1038740" y="1458006"/>
            <a:ext cx="7796215" cy="1920250"/>
          </a:xfrm>
          <a:prstGeom prst="rect">
            <a:avLst/>
          </a:prstGeom>
        </p:spPr>
        <p:txBody>
          <a:bodyPr>
            <a:normAutofit/>
          </a:bodyPr>
          <a:lstStyle/>
          <a:p>
            <a:r>
              <a:rPr dirty="0"/>
              <a:t>The next two slides show examples of bad practices that should be avoided:</a:t>
            </a:r>
          </a:p>
          <a:p>
            <a:pPr marL="742950" lvl="1" indent="-285750">
              <a:spcBef>
                <a:spcPts val="0"/>
              </a:spcBef>
              <a:defRPr sz="2800"/>
            </a:pPr>
            <a:r>
              <a:rPr dirty="0"/>
              <a:t>Bad slide layout</a:t>
            </a:r>
          </a:p>
          <a:p>
            <a:pPr marL="742950" lvl="1" indent="-285750">
              <a:spcBef>
                <a:spcPts val="0"/>
              </a:spcBef>
              <a:defRPr sz="2800"/>
            </a:pPr>
            <a:r>
              <a:rPr dirty="0"/>
              <a:t>Improper color use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81A871-FA90-819E-4C0B-2AC8B8378B79}"/>
              </a:ext>
            </a:extLst>
          </p:cNvPr>
          <p:cNvSpPr/>
          <p:nvPr/>
        </p:nvSpPr>
        <p:spPr>
          <a:xfrm>
            <a:off x="0" y="0"/>
            <a:ext cx="9144000" cy="5143500"/>
          </a:xfrm>
          <a:prstGeom prst="rect">
            <a:avLst/>
          </a:prstGeom>
          <a:solidFill>
            <a:schemeClr val="accent1">
              <a:alpha val="78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his slide has no title. Titles help guide the audience through the talk. All slides except photographs should have a title.…"/>
          <p:cNvSpPr txBox="1">
            <a:spLocks noGrp="1"/>
          </p:cNvSpPr>
          <p:nvPr>
            <p:ph type="body" idx="4294967295"/>
          </p:nvPr>
        </p:nvSpPr>
        <p:spPr>
          <a:xfrm>
            <a:off x="227395" y="1100061"/>
            <a:ext cx="8689210" cy="3639700"/>
          </a:xfrm>
          <a:prstGeom prst="rect">
            <a:avLst/>
          </a:prstGeom>
        </p:spPr>
        <p:txBody>
          <a:bodyPr>
            <a:normAutofit/>
          </a:bodyPr>
          <a:lstStyle/>
          <a:p>
            <a:pPr>
              <a:lnSpc>
                <a:spcPct val="104999"/>
              </a:lnSpc>
              <a:spcBef>
                <a:spcPts val="1000"/>
              </a:spcBef>
              <a:defRPr sz="1700" i="1">
                <a:solidFill>
                  <a:srgbClr val="FFFF00"/>
                </a:solidFill>
              </a:defRPr>
            </a:pPr>
            <a:r>
              <a:rPr sz="1400" dirty="0"/>
              <a:t>This slide has no title. Titles help guide the audience through the talk. All slides except photographs should have a title.</a:t>
            </a:r>
          </a:p>
          <a:p>
            <a:pPr>
              <a:lnSpc>
                <a:spcPct val="104999"/>
              </a:lnSpc>
              <a:spcBef>
                <a:spcPts val="1000"/>
              </a:spcBef>
              <a:defRPr sz="1700" i="1">
                <a:solidFill>
                  <a:srgbClr val="FFFF00"/>
                </a:solidFill>
              </a:defRPr>
            </a:pPr>
            <a:r>
              <a:rPr sz="1400" dirty="0"/>
              <a:t>The type on this slide is too small. It is readable here, but when projected, only the presenter and maybe those in the front rows will be able to read it. Those in the back will be completely lost.</a:t>
            </a:r>
          </a:p>
          <a:p>
            <a:pPr>
              <a:lnSpc>
                <a:spcPct val="104999"/>
              </a:lnSpc>
              <a:spcBef>
                <a:spcPts val="1000"/>
              </a:spcBef>
              <a:defRPr sz="1700">
                <a:solidFill>
                  <a:srgbClr val="FFFF00"/>
                </a:solidFill>
              </a:defRPr>
            </a:pPr>
            <a:r>
              <a:rPr sz="1400" dirty="0"/>
              <a:t>USE OF ALL CAPITAL LETTERS OR ITALICS also makes slides difficult to read.</a:t>
            </a:r>
            <a:br>
              <a:rPr lang="en-US" sz="1400" dirty="0"/>
            </a:br>
            <a:r>
              <a:rPr sz="1400" b="1" dirty="0"/>
              <a:t>Use light backgrounds; not dark!</a:t>
            </a:r>
          </a:p>
          <a:p>
            <a:pPr>
              <a:lnSpc>
                <a:spcPct val="104999"/>
              </a:lnSpc>
              <a:spcBef>
                <a:spcPts val="1000"/>
              </a:spcBef>
              <a:defRPr sz="1700">
                <a:solidFill>
                  <a:srgbClr val="FFFF00"/>
                </a:solidFill>
              </a:defRPr>
            </a:pPr>
            <a:r>
              <a:rPr sz="1400" dirty="0"/>
              <a:t>This slide would be easier to follow if indentations were used.</a:t>
            </a:r>
          </a:p>
          <a:p>
            <a:pPr>
              <a:lnSpc>
                <a:spcPct val="104999"/>
              </a:lnSpc>
              <a:spcBef>
                <a:spcPts val="1000"/>
              </a:spcBef>
              <a:defRPr sz="1700">
                <a:solidFill>
                  <a:srgbClr val="FFFF00"/>
                </a:solidFill>
              </a:defRPr>
            </a:pPr>
            <a:r>
              <a:rPr sz="1400" dirty="0"/>
              <a:t>Do not design your BCICTS slides to stand alone. They are a guide to your presentation. If they were understandable by themselves, we could just publish them and forget about presentations! Your slides support what you say: They do not replace it.</a:t>
            </a:r>
          </a:p>
          <a:p>
            <a:pPr>
              <a:lnSpc>
                <a:spcPct val="104999"/>
              </a:lnSpc>
              <a:spcBef>
                <a:spcPts val="1000"/>
              </a:spcBef>
              <a:defRPr sz="1700">
                <a:solidFill>
                  <a:srgbClr val="FFFF00"/>
                </a:solidFill>
              </a:defRPr>
            </a:pPr>
            <a:r>
              <a:rPr sz="1400" dirty="0"/>
              <a:t>This slide has too many words and too many points. Keep your slides under nine lines.</a:t>
            </a:r>
          </a:p>
        </p:txBody>
      </p:sp>
      <p:sp>
        <p:nvSpPr>
          <p:cNvPr id="3" name="Title 2">
            <a:extLst>
              <a:ext uri="{FF2B5EF4-FFF2-40B4-BE49-F238E27FC236}">
                <a16:creationId xmlns:a16="http://schemas.microsoft.com/office/drawing/2014/main" id="{0A100D9E-F2C8-3051-835A-F21C36745544}"/>
              </a:ext>
            </a:extLst>
          </p:cNvPr>
          <p:cNvSpPr>
            <a:spLocks noGrp="1"/>
          </p:cNvSpPr>
          <p:nvPr>
            <p:ph type="title"/>
          </p:nvPr>
        </p:nvSpPr>
        <p:spPr/>
        <p:txBody>
          <a:bodyPr/>
          <a:lstStyle/>
          <a:p>
            <a:r>
              <a:rPr lang="en-US" dirty="0"/>
              <a:t> </a:t>
            </a:r>
          </a:p>
        </p:txBody>
      </p:sp>
    </p:spTree>
  </p:cSld>
  <p:clrMapOvr>
    <a:masterClrMapping/>
  </p:clrMapOvr>
  <mc:AlternateContent xmlns:mc="http://schemas.openxmlformats.org/markup-compatibility/2006" xmlns:p14="http://schemas.microsoft.com/office/powerpoint/2010/main">
    <mc:Choice Requires="p14">
      <p:transition spd="slow" p14:dur="1200">
        <p:checker dir="vert"/>
      </p:transition>
    </mc:Choice>
    <mc:Fallback xmlns:a14="http://schemas.microsoft.com/office/drawing/2010/main" xmlns:m="http://schemas.openxmlformats.org/officeDocument/2006/math"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iterate>
                                    <p:tmAbs val="0"/>
                                  </p:iterate>
                                  <p:childTnLst>
                                    <p:set>
                                      <p:cBhvr>
                                        <p:cTn id="6" fill="hold"/>
                                        <p:tgtEl>
                                          <p:spTgt spid="165">
                                            <p:bg/>
                                          </p:spTgt>
                                        </p:tgtEl>
                                        <p:attrNameLst>
                                          <p:attrName>style.visibility</p:attrName>
                                        </p:attrNameLst>
                                      </p:cBhvr>
                                      <p:to>
                                        <p:strVal val="visible"/>
                                      </p:to>
                                    </p:set>
                                    <p:animEffect transition="in" filter="box(out)">
                                      <p:cBhvr>
                                        <p:cTn id="7" dur="500"/>
                                        <p:tgtEl>
                                          <p:spTgt spid="165">
                                            <p:bg/>
                                          </p:spTgt>
                                        </p:tgtEl>
                                      </p:cBhvr>
                                    </p:animEffect>
                                  </p:childTnLst>
                                </p:cTn>
                              </p:par>
                              <p:par>
                                <p:cTn id="8" presetID="4" presetClass="entr" presetSubtype="32" fill="hold" grpId="0" nodeType="withEffect">
                                  <p:stCondLst>
                                    <p:cond delay="0"/>
                                  </p:stCondLst>
                                  <p:iterate>
                                    <p:tmAbs val="0"/>
                                  </p:iterate>
                                  <p:childTnLst>
                                    <p:set>
                                      <p:cBhvr>
                                        <p:cTn id="9" fill="hold"/>
                                        <p:tgtEl>
                                          <p:spTgt spid="165">
                                            <p:txEl>
                                              <p:pRg st="0" end="0"/>
                                            </p:txEl>
                                          </p:spTgt>
                                        </p:tgtEl>
                                        <p:attrNameLst>
                                          <p:attrName>style.visibility</p:attrName>
                                        </p:attrNameLst>
                                      </p:cBhvr>
                                      <p:to>
                                        <p:strVal val="visible"/>
                                      </p:to>
                                    </p:set>
                                    <p:animEffect transition="in" filter="box(out)">
                                      <p:cBhvr>
                                        <p:cTn id="10" dur="500"/>
                                        <p:tgtEl>
                                          <p:spTgt spid="16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32" fill="hold" grpId="0" nodeType="clickEffect">
                                  <p:stCondLst>
                                    <p:cond delay="0"/>
                                  </p:stCondLst>
                                  <p:iterate>
                                    <p:tmAbs val="0"/>
                                  </p:iterate>
                                  <p:childTnLst>
                                    <p:set>
                                      <p:cBhvr>
                                        <p:cTn id="14" fill="hold"/>
                                        <p:tgtEl>
                                          <p:spTgt spid="165">
                                            <p:txEl>
                                              <p:pRg st="1" end="1"/>
                                            </p:txEl>
                                          </p:spTgt>
                                        </p:tgtEl>
                                        <p:attrNameLst>
                                          <p:attrName>style.visibility</p:attrName>
                                        </p:attrNameLst>
                                      </p:cBhvr>
                                      <p:to>
                                        <p:strVal val="visible"/>
                                      </p:to>
                                    </p:set>
                                    <p:animEffect transition="in" filter="box(out)">
                                      <p:cBhvr>
                                        <p:cTn id="15" dur="500"/>
                                        <p:tgtEl>
                                          <p:spTgt spid="16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iterate>
                                    <p:tmAbs val="0"/>
                                  </p:iterate>
                                  <p:childTnLst>
                                    <p:set>
                                      <p:cBhvr>
                                        <p:cTn id="19" fill="hold"/>
                                        <p:tgtEl>
                                          <p:spTgt spid="165">
                                            <p:txEl>
                                              <p:pRg st="2" end="2"/>
                                            </p:txEl>
                                          </p:spTgt>
                                        </p:tgtEl>
                                        <p:attrNameLst>
                                          <p:attrName>style.visibility</p:attrName>
                                        </p:attrNameLst>
                                      </p:cBhvr>
                                      <p:to>
                                        <p:strVal val="visible"/>
                                      </p:to>
                                    </p:set>
                                    <p:animEffect transition="in" filter="box(out)">
                                      <p:cBhvr>
                                        <p:cTn id="20" dur="500"/>
                                        <p:tgtEl>
                                          <p:spTgt spid="16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32" fill="hold" grpId="0" nodeType="clickEffect">
                                  <p:stCondLst>
                                    <p:cond delay="0"/>
                                  </p:stCondLst>
                                  <p:iterate>
                                    <p:tmAbs val="0"/>
                                  </p:iterate>
                                  <p:childTnLst>
                                    <p:set>
                                      <p:cBhvr>
                                        <p:cTn id="24" fill="hold"/>
                                        <p:tgtEl>
                                          <p:spTgt spid="165">
                                            <p:txEl>
                                              <p:pRg st="3" end="3"/>
                                            </p:txEl>
                                          </p:spTgt>
                                        </p:tgtEl>
                                        <p:attrNameLst>
                                          <p:attrName>style.visibility</p:attrName>
                                        </p:attrNameLst>
                                      </p:cBhvr>
                                      <p:to>
                                        <p:strVal val="visible"/>
                                      </p:to>
                                    </p:set>
                                    <p:animEffect transition="in" filter="box(out)">
                                      <p:cBhvr>
                                        <p:cTn id="25" dur="500"/>
                                        <p:tgtEl>
                                          <p:spTgt spid="16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32" fill="hold" grpId="0" nodeType="clickEffect">
                                  <p:stCondLst>
                                    <p:cond delay="0"/>
                                  </p:stCondLst>
                                  <p:iterate>
                                    <p:tmAbs val="0"/>
                                  </p:iterate>
                                  <p:childTnLst>
                                    <p:set>
                                      <p:cBhvr>
                                        <p:cTn id="29" fill="hold"/>
                                        <p:tgtEl>
                                          <p:spTgt spid="165">
                                            <p:txEl>
                                              <p:pRg st="4" end="4"/>
                                            </p:txEl>
                                          </p:spTgt>
                                        </p:tgtEl>
                                        <p:attrNameLst>
                                          <p:attrName>style.visibility</p:attrName>
                                        </p:attrNameLst>
                                      </p:cBhvr>
                                      <p:to>
                                        <p:strVal val="visible"/>
                                      </p:to>
                                    </p:set>
                                    <p:animEffect transition="in" filter="box(out)">
                                      <p:cBhvr>
                                        <p:cTn id="30" dur="500"/>
                                        <p:tgtEl>
                                          <p:spTgt spid="16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32" fill="hold" grpId="0" nodeType="clickEffect">
                                  <p:stCondLst>
                                    <p:cond delay="0"/>
                                  </p:stCondLst>
                                  <p:iterate>
                                    <p:tmAbs val="0"/>
                                  </p:iterate>
                                  <p:childTnLst>
                                    <p:set>
                                      <p:cBhvr>
                                        <p:cTn id="34" fill="hold"/>
                                        <p:tgtEl>
                                          <p:spTgt spid="165">
                                            <p:txEl>
                                              <p:pRg st="5" end="5"/>
                                            </p:txEl>
                                          </p:spTgt>
                                        </p:tgtEl>
                                        <p:attrNameLst>
                                          <p:attrName>style.visibility</p:attrName>
                                        </p:attrNameLst>
                                      </p:cBhvr>
                                      <p:to>
                                        <p:strVal val="visible"/>
                                      </p:to>
                                    </p:set>
                                    <p:animEffect transition="in" filter="box(out)">
                                      <p:cBhvr>
                                        <p:cTn id="35" dur="500"/>
                                        <p:tgtEl>
                                          <p:spTgt spid="16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build="p"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Bad Color Usage"/>
          <p:cNvSpPr txBox="1">
            <a:spLocks noGrp="1"/>
          </p:cNvSpPr>
          <p:nvPr>
            <p:ph type="title"/>
          </p:nvPr>
        </p:nvSpPr>
        <p:spPr>
          <a:prstGeom prst="rect">
            <a:avLst/>
          </a:prstGeom>
        </p:spPr>
        <p:txBody>
          <a:bodyPr>
            <a:normAutofit fontScale="90000"/>
          </a:bodyPr>
          <a:lstStyle/>
          <a:p>
            <a:r>
              <a:rPr lang="en-US" dirty="0"/>
              <a:t>BAD COLOR USAGE</a:t>
            </a:r>
          </a:p>
        </p:txBody>
      </p:sp>
      <p:sp>
        <p:nvSpPr>
          <p:cNvPr id="169"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19</a:t>
            </a:fld>
            <a:endParaRPr/>
          </a:p>
        </p:txBody>
      </p:sp>
      <p:sp>
        <p:nvSpPr>
          <p:cNvPr id="170" name="Rectangle"/>
          <p:cNvSpPr/>
          <p:nvPr/>
        </p:nvSpPr>
        <p:spPr>
          <a:xfrm>
            <a:off x="228600" y="2571750"/>
            <a:ext cx="1524000" cy="2400300"/>
          </a:xfrm>
          <a:prstGeom prst="rect">
            <a:avLst/>
          </a:prstGeom>
          <a:solidFill>
            <a:srgbClr val="059505"/>
          </a:solidFill>
          <a:ln w="76200">
            <a:solidFill>
              <a:srgbClr val="FFFF66"/>
            </a:solidFill>
          </a:ln>
        </p:spPr>
        <p:txBody>
          <a:bodyPr lIns="45719" rIns="45719" anchor="ctr"/>
          <a:lstStyle/>
          <a:p>
            <a:pPr>
              <a:defRPr sz="2800"/>
            </a:pPr>
            <a:endParaRPr/>
          </a:p>
        </p:txBody>
      </p:sp>
      <p:sp>
        <p:nvSpPr>
          <p:cNvPr id="172" name="Rectangle"/>
          <p:cNvSpPr/>
          <p:nvPr/>
        </p:nvSpPr>
        <p:spPr>
          <a:xfrm>
            <a:off x="2667000" y="914400"/>
            <a:ext cx="1371600" cy="457200"/>
          </a:xfrm>
          <a:prstGeom prst="rect">
            <a:avLst/>
          </a:prstGeom>
          <a:ln w="12700">
            <a:solidFill>
              <a:srgbClr val="FFFF66"/>
            </a:solidFill>
          </a:ln>
        </p:spPr>
        <p:txBody>
          <a:bodyPr lIns="45719" rIns="45719" anchor="ctr"/>
          <a:lstStyle/>
          <a:p>
            <a:pPr>
              <a:defRPr sz="2800"/>
            </a:pPr>
            <a:endParaRPr/>
          </a:p>
        </p:txBody>
      </p:sp>
      <p:sp>
        <p:nvSpPr>
          <p:cNvPr id="173" name="Rectangle"/>
          <p:cNvSpPr/>
          <p:nvPr/>
        </p:nvSpPr>
        <p:spPr>
          <a:xfrm>
            <a:off x="2667000" y="1371600"/>
            <a:ext cx="1371600" cy="457200"/>
          </a:xfrm>
          <a:prstGeom prst="rect">
            <a:avLst/>
          </a:prstGeom>
          <a:ln w="12700">
            <a:solidFill>
              <a:srgbClr val="FFFF66"/>
            </a:solidFill>
          </a:ln>
        </p:spPr>
        <p:txBody>
          <a:bodyPr lIns="45719" rIns="45719" anchor="ctr"/>
          <a:lstStyle/>
          <a:p>
            <a:pPr>
              <a:defRPr sz="2800"/>
            </a:pPr>
            <a:endParaRPr/>
          </a:p>
        </p:txBody>
      </p:sp>
      <p:sp>
        <p:nvSpPr>
          <p:cNvPr id="174" name="PSBM"/>
          <p:cNvSpPr txBox="1"/>
          <p:nvPr/>
        </p:nvSpPr>
        <p:spPr>
          <a:xfrm>
            <a:off x="427037" y="3543300"/>
            <a:ext cx="1127126" cy="3512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000"/>
              </a:spcBef>
              <a:defRPr>
                <a:solidFill>
                  <a:srgbClr val="FF5008"/>
                </a:solidFill>
                <a:effectLst>
                  <a:outerShdw blurRad="12700" dist="25400" dir="2700000" rotWithShape="0">
                    <a:srgbClr val="DDDDDD"/>
                  </a:outerShdw>
                </a:effectLst>
              </a:defRPr>
            </a:lvl1pPr>
          </a:lstStyle>
          <a:p>
            <a:r>
              <a:rPr dirty="0"/>
              <a:t>PSBM</a:t>
            </a:r>
          </a:p>
        </p:txBody>
      </p:sp>
      <p:sp>
        <p:nvSpPr>
          <p:cNvPr id="175" name="Board 1"/>
          <p:cNvSpPr txBox="1"/>
          <p:nvPr/>
        </p:nvSpPr>
        <p:spPr>
          <a:xfrm>
            <a:off x="2865436" y="971550"/>
            <a:ext cx="974727" cy="3512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000"/>
              </a:spcBef>
              <a:defRPr>
                <a:solidFill>
                  <a:srgbClr val="DCE6F2"/>
                </a:solidFill>
              </a:defRPr>
            </a:lvl1pPr>
          </a:lstStyle>
          <a:p>
            <a:r>
              <a:t>Board 1</a:t>
            </a:r>
          </a:p>
        </p:txBody>
      </p:sp>
      <p:sp>
        <p:nvSpPr>
          <p:cNvPr id="176" name="ASP"/>
          <p:cNvSpPr txBox="1"/>
          <p:nvPr/>
        </p:nvSpPr>
        <p:spPr>
          <a:xfrm>
            <a:off x="2920585" y="1342790"/>
            <a:ext cx="898527" cy="523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600"/>
              </a:spcBef>
              <a:defRPr sz="2800"/>
            </a:lvl1pPr>
          </a:lstStyle>
          <a:p>
            <a:pPr algn="ctr"/>
            <a:r>
              <a:t>ASP</a:t>
            </a:r>
          </a:p>
        </p:txBody>
      </p:sp>
      <p:sp>
        <p:nvSpPr>
          <p:cNvPr id="177" name="Rectangle"/>
          <p:cNvSpPr/>
          <p:nvPr/>
        </p:nvSpPr>
        <p:spPr>
          <a:xfrm>
            <a:off x="4724400" y="914400"/>
            <a:ext cx="1371600" cy="457200"/>
          </a:xfrm>
          <a:prstGeom prst="rect">
            <a:avLst/>
          </a:prstGeom>
          <a:ln w="12700">
            <a:solidFill>
              <a:srgbClr val="FFFF66"/>
            </a:solidFill>
          </a:ln>
        </p:spPr>
        <p:txBody>
          <a:bodyPr lIns="45719" rIns="45719" anchor="ctr"/>
          <a:lstStyle/>
          <a:p>
            <a:pPr>
              <a:defRPr sz="2800"/>
            </a:pPr>
            <a:endParaRPr/>
          </a:p>
        </p:txBody>
      </p:sp>
      <p:sp>
        <p:nvSpPr>
          <p:cNvPr id="178" name="Rectangle"/>
          <p:cNvSpPr/>
          <p:nvPr/>
        </p:nvSpPr>
        <p:spPr>
          <a:xfrm>
            <a:off x="4724400" y="1371600"/>
            <a:ext cx="1371600" cy="457200"/>
          </a:xfrm>
          <a:prstGeom prst="rect">
            <a:avLst/>
          </a:prstGeom>
          <a:ln w="12700">
            <a:solidFill>
              <a:srgbClr val="FFFF66"/>
            </a:solidFill>
          </a:ln>
        </p:spPr>
        <p:txBody>
          <a:bodyPr lIns="45719" rIns="45719" anchor="ctr"/>
          <a:lstStyle/>
          <a:p>
            <a:pPr>
              <a:defRPr sz="2800"/>
            </a:pPr>
            <a:endParaRPr/>
          </a:p>
        </p:txBody>
      </p:sp>
      <p:sp>
        <p:nvSpPr>
          <p:cNvPr id="179" name="Board 2"/>
          <p:cNvSpPr txBox="1"/>
          <p:nvPr/>
        </p:nvSpPr>
        <p:spPr>
          <a:xfrm>
            <a:off x="4922837" y="971550"/>
            <a:ext cx="974727" cy="3512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000"/>
              </a:spcBef>
              <a:defRPr>
                <a:solidFill>
                  <a:srgbClr val="DCE6F2"/>
                </a:solidFill>
              </a:defRPr>
            </a:lvl1pPr>
          </a:lstStyle>
          <a:p>
            <a:r>
              <a:t>Board 2</a:t>
            </a:r>
          </a:p>
        </p:txBody>
      </p:sp>
      <p:sp>
        <p:nvSpPr>
          <p:cNvPr id="180" name="ASP"/>
          <p:cNvSpPr txBox="1"/>
          <p:nvPr/>
        </p:nvSpPr>
        <p:spPr>
          <a:xfrm>
            <a:off x="4977986" y="1342790"/>
            <a:ext cx="898527" cy="523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600"/>
              </a:spcBef>
              <a:defRPr sz="2800"/>
            </a:lvl1pPr>
          </a:lstStyle>
          <a:p>
            <a:pPr algn="ctr"/>
            <a:r>
              <a:t>ASP</a:t>
            </a:r>
          </a:p>
        </p:txBody>
      </p:sp>
      <p:sp>
        <p:nvSpPr>
          <p:cNvPr id="181" name="Rectangle"/>
          <p:cNvSpPr/>
          <p:nvPr/>
        </p:nvSpPr>
        <p:spPr>
          <a:xfrm>
            <a:off x="6781800" y="914400"/>
            <a:ext cx="1371600" cy="457200"/>
          </a:xfrm>
          <a:prstGeom prst="rect">
            <a:avLst/>
          </a:prstGeom>
          <a:ln w="12700">
            <a:solidFill>
              <a:srgbClr val="FFFF66"/>
            </a:solidFill>
          </a:ln>
        </p:spPr>
        <p:txBody>
          <a:bodyPr lIns="45719" rIns="45719" anchor="ctr"/>
          <a:lstStyle/>
          <a:p>
            <a:pPr>
              <a:defRPr sz="2800"/>
            </a:pPr>
            <a:endParaRPr/>
          </a:p>
        </p:txBody>
      </p:sp>
      <p:sp>
        <p:nvSpPr>
          <p:cNvPr id="182" name="Rectangle"/>
          <p:cNvSpPr/>
          <p:nvPr/>
        </p:nvSpPr>
        <p:spPr>
          <a:xfrm>
            <a:off x="6781800" y="1371600"/>
            <a:ext cx="1371600" cy="457200"/>
          </a:xfrm>
          <a:prstGeom prst="rect">
            <a:avLst/>
          </a:prstGeom>
          <a:ln w="12700">
            <a:solidFill>
              <a:srgbClr val="000000"/>
            </a:solidFill>
          </a:ln>
        </p:spPr>
        <p:txBody>
          <a:bodyPr lIns="45719" rIns="45719" anchor="ctr"/>
          <a:lstStyle/>
          <a:p>
            <a:pPr>
              <a:defRPr sz="2800"/>
            </a:pPr>
            <a:endParaRPr/>
          </a:p>
        </p:txBody>
      </p:sp>
      <p:sp>
        <p:nvSpPr>
          <p:cNvPr id="183" name="ASP"/>
          <p:cNvSpPr txBox="1"/>
          <p:nvPr/>
        </p:nvSpPr>
        <p:spPr>
          <a:xfrm>
            <a:off x="7035385" y="1342790"/>
            <a:ext cx="898527" cy="5238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600"/>
              </a:spcBef>
              <a:defRPr sz="2800"/>
            </a:lvl1pPr>
          </a:lstStyle>
          <a:p>
            <a:pPr algn="ctr"/>
            <a:r>
              <a:rPr dirty="0"/>
              <a:t>ASP</a:t>
            </a:r>
          </a:p>
        </p:txBody>
      </p:sp>
      <p:sp>
        <p:nvSpPr>
          <p:cNvPr id="184" name="Line"/>
          <p:cNvSpPr/>
          <p:nvPr/>
        </p:nvSpPr>
        <p:spPr>
          <a:xfrm>
            <a:off x="1754187" y="4857750"/>
            <a:ext cx="6246813" cy="0"/>
          </a:xfrm>
          <a:prstGeom prst="line">
            <a:avLst/>
          </a:prstGeom>
          <a:ln w="12700">
            <a:solidFill>
              <a:srgbClr val="000000"/>
            </a:solidFill>
          </a:ln>
        </p:spPr>
        <p:txBody>
          <a:bodyPr lIns="45719" rIns="45719"/>
          <a:lstStyle/>
          <a:p>
            <a:endParaRPr/>
          </a:p>
        </p:txBody>
      </p:sp>
      <p:sp>
        <p:nvSpPr>
          <p:cNvPr id="185" name="Line"/>
          <p:cNvSpPr/>
          <p:nvPr/>
        </p:nvSpPr>
        <p:spPr>
          <a:xfrm flipV="1">
            <a:off x="8001000" y="1830387"/>
            <a:ext cx="1" cy="3027364"/>
          </a:xfrm>
          <a:prstGeom prst="line">
            <a:avLst/>
          </a:prstGeom>
          <a:ln w="12700">
            <a:solidFill>
              <a:srgbClr val="000000"/>
            </a:solidFill>
          </a:ln>
        </p:spPr>
        <p:txBody>
          <a:bodyPr lIns="45719" rIns="45719"/>
          <a:lstStyle/>
          <a:p>
            <a:endParaRPr/>
          </a:p>
        </p:txBody>
      </p:sp>
      <p:sp>
        <p:nvSpPr>
          <p:cNvPr id="186" name="Line"/>
          <p:cNvSpPr/>
          <p:nvPr/>
        </p:nvSpPr>
        <p:spPr>
          <a:xfrm>
            <a:off x="1754187" y="2743200"/>
            <a:ext cx="5180013" cy="0"/>
          </a:xfrm>
          <a:prstGeom prst="line">
            <a:avLst/>
          </a:prstGeom>
          <a:ln w="12700">
            <a:solidFill>
              <a:srgbClr val="000000"/>
            </a:solidFill>
          </a:ln>
        </p:spPr>
        <p:txBody>
          <a:bodyPr lIns="45719" rIns="45719"/>
          <a:lstStyle/>
          <a:p>
            <a:endParaRPr/>
          </a:p>
        </p:txBody>
      </p:sp>
      <p:sp>
        <p:nvSpPr>
          <p:cNvPr id="187" name="Line"/>
          <p:cNvSpPr/>
          <p:nvPr/>
        </p:nvSpPr>
        <p:spPr>
          <a:xfrm>
            <a:off x="6934200" y="1830387"/>
            <a:ext cx="0" cy="912813"/>
          </a:xfrm>
          <a:prstGeom prst="line">
            <a:avLst/>
          </a:prstGeom>
          <a:ln w="12700">
            <a:solidFill>
              <a:srgbClr val="000000"/>
            </a:solidFill>
          </a:ln>
        </p:spPr>
        <p:txBody>
          <a:bodyPr lIns="45719" rIns="45719"/>
          <a:lstStyle/>
          <a:p>
            <a:endParaRPr/>
          </a:p>
        </p:txBody>
      </p:sp>
      <p:sp>
        <p:nvSpPr>
          <p:cNvPr id="188" name="Line"/>
          <p:cNvSpPr/>
          <p:nvPr/>
        </p:nvSpPr>
        <p:spPr>
          <a:xfrm>
            <a:off x="1754187" y="3886200"/>
            <a:ext cx="5713413" cy="0"/>
          </a:xfrm>
          <a:prstGeom prst="line">
            <a:avLst/>
          </a:prstGeom>
          <a:ln w="12700">
            <a:solidFill>
              <a:srgbClr val="000000"/>
            </a:solidFill>
          </a:ln>
        </p:spPr>
        <p:txBody>
          <a:bodyPr lIns="45719" rIns="45719"/>
          <a:lstStyle/>
          <a:p>
            <a:endParaRPr/>
          </a:p>
        </p:txBody>
      </p:sp>
      <p:sp>
        <p:nvSpPr>
          <p:cNvPr id="189" name="Line"/>
          <p:cNvSpPr/>
          <p:nvPr/>
        </p:nvSpPr>
        <p:spPr>
          <a:xfrm>
            <a:off x="7467600" y="1830387"/>
            <a:ext cx="0" cy="2055813"/>
          </a:xfrm>
          <a:prstGeom prst="line">
            <a:avLst/>
          </a:prstGeom>
          <a:ln w="12700">
            <a:solidFill>
              <a:srgbClr val="000000"/>
            </a:solidFill>
          </a:ln>
        </p:spPr>
        <p:txBody>
          <a:bodyPr lIns="45719" rIns="45719"/>
          <a:lstStyle/>
          <a:p>
            <a:endParaRPr/>
          </a:p>
        </p:txBody>
      </p:sp>
      <p:sp>
        <p:nvSpPr>
          <p:cNvPr id="190" name="Line"/>
          <p:cNvSpPr/>
          <p:nvPr/>
        </p:nvSpPr>
        <p:spPr>
          <a:xfrm>
            <a:off x="1754187" y="3314700"/>
            <a:ext cx="5484813" cy="0"/>
          </a:xfrm>
          <a:prstGeom prst="line">
            <a:avLst/>
          </a:prstGeom>
          <a:ln w="12700">
            <a:solidFill>
              <a:srgbClr val="000000"/>
            </a:solidFill>
          </a:ln>
        </p:spPr>
        <p:txBody>
          <a:bodyPr lIns="45719" rIns="45719"/>
          <a:lstStyle/>
          <a:p>
            <a:endParaRPr/>
          </a:p>
        </p:txBody>
      </p:sp>
      <p:sp>
        <p:nvSpPr>
          <p:cNvPr id="191" name="Line"/>
          <p:cNvSpPr/>
          <p:nvPr/>
        </p:nvSpPr>
        <p:spPr>
          <a:xfrm>
            <a:off x="7239000" y="1830387"/>
            <a:ext cx="1" cy="1484314"/>
          </a:xfrm>
          <a:prstGeom prst="line">
            <a:avLst/>
          </a:prstGeom>
          <a:ln w="12700">
            <a:solidFill>
              <a:srgbClr val="000000"/>
            </a:solidFill>
          </a:ln>
        </p:spPr>
        <p:txBody>
          <a:bodyPr lIns="45719" rIns="45719"/>
          <a:lstStyle/>
          <a:p>
            <a:endParaRPr/>
          </a:p>
        </p:txBody>
      </p:sp>
      <p:sp>
        <p:nvSpPr>
          <p:cNvPr id="192" name="Line"/>
          <p:cNvSpPr/>
          <p:nvPr/>
        </p:nvSpPr>
        <p:spPr>
          <a:xfrm>
            <a:off x="1754187" y="4400550"/>
            <a:ext cx="5942013" cy="0"/>
          </a:xfrm>
          <a:prstGeom prst="line">
            <a:avLst/>
          </a:prstGeom>
          <a:ln w="12700">
            <a:solidFill>
              <a:srgbClr val="000000"/>
            </a:solidFill>
          </a:ln>
        </p:spPr>
        <p:txBody>
          <a:bodyPr lIns="45719" rIns="45719"/>
          <a:lstStyle/>
          <a:p>
            <a:endParaRPr/>
          </a:p>
        </p:txBody>
      </p:sp>
      <p:sp>
        <p:nvSpPr>
          <p:cNvPr id="193" name="Line"/>
          <p:cNvSpPr/>
          <p:nvPr/>
        </p:nvSpPr>
        <p:spPr>
          <a:xfrm>
            <a:off x="7696200" y="1830387"/>
            <a:ext cx="0" cy="2570163"/>
          </a:xfrm>
          <a:prstGeom prst="line">
            <a:avLst/>
          </a:prstGeom>
          <a:ln w="12700">
            <a:solidFill>
              <a:srgbClr val="000000"/>
            </a:solidFill>
          </a:ln>
        </p:spPr>
        <p:txBody>
          <a:bodyPr lIns="45719" rIns="45719"/>
          <a:lstStyle/>
          <a:p>
            <a:endParaRPr/>
          </a:p>
        </p:txBody>
      </p:sp>
      <p:sp>
        <p:nvSpPr>
          <p:cNvPr id="194" name="Line"/>
          <p:cNvSpPr/>
          <p:nvPr/>
        </p:nvSpPr>
        <p:spPr>
          <a:xfrm>
            <a:off x="2743200" y="1830387"/>
            <a:ext cx="0" cy="912813"/>
          </a:xfrm>
          <a:prstGeom prst="line">
            <a:avLst/>
          </a:prstGeom>
          <a:ln w="12700">
            <a:solidFill>
              <a:srgbClr val="FF5008"/>
            </a:solidFill>
          </a:ln>
        </p:spPr>
        <p:txBody>
          <a:bodyPr lIns="45719" rIns="45719"/>
          <a:lstStyle/>
          <a:p>
            <a:endParaRPr/>
          </a:p>
        </p:txBody>
      </p:sp>
      <p:sp>
        <p:nvSpPr>
          <p:cNvPr id="195" name="Line"/>
          <p:cNvSpPr/>
          <p:nvPr/>
        </p:nvSpPr>
        <p:spPr>
          <a:xfrm>
            <a:off x="4876800" y="1830387"/>
            <a:ext cx="0" cy="912813"/>
          </a:xfrm>
          <a:prstGeom prst="line">
            <a:avLst/>
          </a:prstGeom>
          <a:ln w="12700">
            <a:solidFill>
              <a:srgbClr val="FF5008"/>
            </a:solidFill>
          </a:ln>
        </p:spPr>
        <p:txBody>
          <a:bodyPr lIns="45719" rIns="45719"/>
          <a:lstStyle/>
          <a:p>
            <a:endParaRPr/>
          </a:p>
        </p:txBody>
      </p:sp>
      <p:sp>
        <p:nvSpPr>
          <p:cNvPr id="196" name="Line"/>
          <p:cNvSpPr/>
          <p:nvPr/>
        </p:nvSpPr>
        <p:spPr>
          <a:xfrm flipH="1">
            <a:off x="3886200" y="1830387"/>
            <a:ext cx="1" cy="3027364"/>
          </a:xfrm>
          <a:prstGeom prst="line">
            <a:avLst/>
          </a:prstGeom>
          <a:ln w="12700">
            <a:solidFill>
              <a:srgbClr val="FF5008"/>
            </a:solidFill>
          </a:ln>
        </p:spPr>
        <p:txBody>
          <a:bodyPr lIns="45719" rIns="45719"/>
          <a:lstStyle/>
          <a:p>
            <a:endParaRPr/>
          </a:p>
        </p:txBody>
      </p:sp>
      <p:sp>
        <p:nvSpPr>
          <p:cNvPr id="197" name="Line"/>
          <p:cNvSpPr/>
          <p:nvPr/>
        </p:nvSpPr>
        <p:spPr>
          <a:xfrm flipH="1">
            <a:off x="5943600" y="1830387"/>
            <a:ext cx="1" cy="3027364"/>
          </a:xfrm>
          <a:prstGeom prst="line">
            <a:avLst/>
          </a:prstGeom>
          <a:ln w="12700">
            <a:solidFill>
              <a:srgbClr val="FF5008"/>
            </a:solidFill>
          </a:ln>
        </p:spPr>
        <p:txBody>
          <a:bodyPr lIns="45719" rIns="45719"/>
          <a:lstStyle/>
          <a:p>
            <a:endParaRPr/>
          </a:p>
        </p:txBody>
      </p:sp>
      <p:sp>
        <p:nvSpPr>
          <p:cNvPr id="198" name="Line"/>
          <p:cNvSpPr/>
          <p:nvPr/>
        </p:nvSpPr>
        <p:spPr>
          <a:xfrm flipH="1">
            <a:off x="3276599" y="1830387"/>
            <a:ext cx="1" cy="2055813"/>
          </a:xfrm>
          <a:prstGeom prst="line">
            <a:avLst/>
          </a:prstGeom>
          <a:ln w="12700">
            <a:solidFill>
              <a:srgbClr val="FF5008"/>
            </a:solidFill>
          </a:ln>
        </p:spPr>
        <p:txBody>
          <a:bodyPr lIns="45719" rIns="45719"/>
          <a:lstStyle/>
          <a:p>
            <a:endParaRPr/>
          </a:p>
        </p:txBody>
      </p:sp>
      <p:sp>
        <p:nvSpPr>
          <p:cNvPr id="199" name="Line"/>
          <p:cNvSpPr/>
          <p:nvPr/>
        </p:nvSpPr>
        <p:spPr>
          <a:xfrm flipH="1">
            <a:off x="5410199" y="1830387"/>
            <a:ext cx="1" cy="2055813"/>
          </a:xfrm>
          <a:prstGeom prst="line">
            <a:avLst/>
          </a:prstGeom>
          <a:ln w="12700">
            <a:solidFill>
              <a:srgbClr val="FF5008"/>
            </a:solidFill>
          </a:ln>
        </p:spPr>
        <p:txBody>
          <a:bodyPr lIns="45719" rIns="45719"/>
          <a:lstStyle/>
          <a:p>
            <a:endParaRPr/>
          </a:p>
        </p:txBody>
      </p:sp>
      <p:sp>
        <p:nvSpPr>
          <p:cNvPr id="200" name="Line"/>
          <p:cNvSpPr/>
          <p:nvPr/>
        </p:nvSpPr>
        <p:spPr>
          <a:xfrm flipH="1">
            <a:off x="2971800" y="1830387"/>
            <a:ext cx="1" cy="1484314"/>
          </a:xfrm>
          <a:prstGeom prst="line">
            <a:avLst/>
          </a:prstGeom>
          <a:ln w="12700">
            <a:solidFill>
              <a:srgbClr val="FF5008"/>
            </a:solidFill>
          </a:ln>
        </p:spPr>
        <p:txBody>
          <a:bodyPr lIns="45719" rIns="45719"/>
          <a:lstStyle/>
          <a:p>
            <a:endParaRPr/>
          </a:p>
        </p:txBody>
      </p:sp>
      <p:sp>
        <p:nvSpPr>
          <p:cNvPr id="201" name="Line"/>
          <p:cNvSpPr/>
          <p:nvPr/>
        </p:nvSpPr>
        <p:spPr>
          <a:xfrm>
            <a:off x="5105400" y="1830387"/>
            <a:ext cx="1" cy="1484314"/>
          </a:xfrm>
          <a:prstGeom prst="line">
            <a:avLst/>
          </a:prstGeom>
          <a:ln w="12700">
            <a:solidFill>
              <a:srgbClr val="FF5008"/>
            </a:solidFill>
          </a:ln>
        </p:spPr>
        <p:txBody>
          <a:bodyPr lIns="45719" rIns="45719"/>
          <a:lstStyle/>
          <a:p>
            <a:endParaRPr/>
          </a:p>
        </p:txBody>
      </p:sp>
      <p:sp>
        <p:nvSpPr>
          <p:cNvPr id="202" name="Line"/>
          <p:cNvSpPr/>
          <p:nvPr/>
        </p:nvSpPr>
        <p:spPr>
          <a:xfrm flipH="1">
            <a:off x="5638799" y="1830387"/>
            <a:ext cx="1" cy="2570163"/>
          </a:xfrm>
          <a:prstGeom prst="line">
            <a:avLst/>
          </a:prstGeom>
          <a:ln w="12700">
            <a:solidFill>
              <a:srgbClr val="FF5008"/>
            </a:solidFill>
          </a:ln>
        </p:spPr>
        <p:txBody>
          <a:bodyPr lIns="45719" rIns="45719"/>
          <a:lstStyle/>
          <a:p>
            <a:endParaRPr/>
          </a:p>
        </p:txBody>
      </p:sp>
      <p:sp>
        <p:nvSpPr>
          <p:cNvPr id="203" name="Line"/>
          <p:cNvSpPr/>
          <p:nvPr/>
        </p:nvSpPr>
        <p:spPr>
          <a:xfrm flipH="1">
            <a:off x="3581399" y="1830387"/>
            <a:ext cx="1" cy="2570163"/>
          </a:xfrm>
          <a:prstGeom prst="line">
            <a:avLst/>
          </a:prstGeom>
          <a:ln w="12700">
            <a:solidFill>
              <a:srgbClr val="FF5008"/>
            </a:solidFill>
          </a:ln>
        </p:spPr>
        <p:txBody>
          <a:bodyPr lIns="45719" rIns="45719"/>
          <a:lstStyle/>
          <a:p>
            <a:endParaRPr/>
          </a:p>
        </p:txBody>
      </p:sp>
      <p:sp>
        <p:nvSpPr>
          <p:cNvPr id="204" name="Text too tiny"/>
          <p:cNvSpPr txBox="1"/>
          <p:nvPr/>
        </p:nvSpPr>
        <p:spPr>
          <a:xfrm>
            <a:off x="1874836" y="2800350"/>
            <a:ext cx="1203327" cy="2930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800"/>
              </a:spcBef>
              <a:defRPr sz="1400"/>
            </a:lvl1pPr>
          </a:lstStyle>
          <a:p>
            <a:r>
              <a:rPr sz="1300" dirty="0"/>
              <a:t>Text too tiny</a:t>
            </a:r>
          </a:p>
        </p:txBody>
      </p:sp>
      <p:sp>
        <p:nvSpPr>
          <p:cNvPr id="205" name="tms"/>
          <p:cNvSpPr txBox="1"/>
          <p:nvPr/>
        </p:nvSpPr>
        <p:spPr>
          <a:xfrm>
            <a:off x="1874836" y="3943350"/>
            <a:ext cx="593727" cy="2930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800"/>
              </a:spcBef>
              <a:defRPr sz="1400">
                <a:solidFill>
                  <a:srgbClr val="FF9900"/>
                </a:solidFill>
              </a:defRPr>
            </a:lvl1pPr>
          </a:lstStyle>
          <a:p>
            <a:r>
              <a:rPr sz="1300"/>
              <a:t>tms</a:t>
            </a:r>
          </a:p>
        </p:txBody>
      </p:sp>
      <p:sp>
        <p:nvSpPr>
          <p:cNvPr id="206" name="tdi"/>
          <p:cNvSpPr txBox="1"/>
          <p:nvPr/>
        </p:nvSpPr>
        <p:spPr>
          <a:xfrm>
            <a:off x="1874836" y="4400550"/>
            <a:ext cx="593727" cy="2930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800"/>
              </a:spcBef>
              <a:defRPr sz="1400"/>
            </a:lvl1pPr>
          </a:lstStyle>
          <a:p>
            <a:r>
              <a:rPr sz="1300"/>
              <a:t>tdi</a:t>
            </a:r>
          </a:p>
        </p:txBody>
      </p:sp>
      <p:sp>
        <p:nvSpPr>
          <p:cNvPr id="207" name="trst"/>
          <p:cNvSpPr txBox="1"/>
          <p:nvPr/>
        </p:nvSpPr>
        <p:spPr>
          <a:xfrm>
            <a:off x="1874836" y="4846637"/>
            <a:ext cx="593727" cy="2894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800"/>
              </a:spcBef>
              <a:defRPr sz="1400"/>
            </a:lvl1pPr>
          </a:lstStyle>
          <a:p>
            <a:r>
              <a:rPr dirty="0" err="1"/>
              <a:t>trst</a:t>
            </a:r>
            <a:endParaRPr dirty="0"/>
          </a:p>
        </p:txBody>
      </p:sp>
      <p:sp>
        <p:nvSpPr>
          <p:cNvPr id="208" name="tck"/>
          <p:cNvSpPr txBox="1"/>
          <p:nvPr/>
        </p:nvSpPr>
        <p:spPr>
          <a:xfrm>
            <a:off x="1874836" y="3371850"/>
            <a:ext cx="593727" cy="2930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800"/>
              </a:spcBef>
              <a:defRPr sz="1400"/>
            </a:lvl1pPr>
          </a:lstStyle>
          <a:p>
            <a:r>
              <a:rPr sz="1300"/>
              <a:t>tck</a:t>
            </a:r>
          </a:p>
        </p:txBody>
      </p:sp>
      <p:sp>
        <p:nvSpPr>
          <p:cNvPr id="209" name="Poor Contrast"/>
          <p:cNvSpPr txBox="1"/>
          <p:nvPr/>
        </p:nvSpPr>
        <p:spPr>
          <a:xfrm>
            <a:off x="228600" y="800100"/>
            <a:ext cx="2011364" cy="9547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37" tIns="46037" rIns="46037" bIns="46037">
            <a:spAutoFit/>
          </a:bodyPr>
          <a:lstStyle>
            <a:lvl1pPr>
              <a:spcBef>
                <a:spcPts val="1600"/>
              </a:spcBef>
              <a:defRPr sz="2800">
                <a:solidFill>
                  <a:srgbClr val="FFFF00"/>
                </a:solidFill>
              </a:defRPr>
            </a:lvl1pPr>
          </a:lstStyle>
          <a:p>
            <a:r>
              <a:rPr dirty="0"/>
              <a:t>Poor Contrast</a:t>
            </a:r>
          </a:p>
        </p:txBody>
      </p:sp>
      <p:sp>
        <p:nvSpPr>
          <p:cNvPr id="210" name="Board 3"/>
          <p:cNvSpPr txBox="1"/>
          <p:nvPr/>
        </p:nvSpPr>
        <p:spPr>
          <a:xfrm>
            <a:off x="6980236" y="1000125"/>
            <a:ext cx="974727" cy="3512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a:spcBef>
                <a:spcPts val="1000"/>
              </a:spcBef>
              <a:defRPr>
                <a:solidFill>
                  <a:srgbClr val="DCE6F2"/>
                </a:solidFill>
              </a:defRPr>
            </a:lvl1pPr>
          </a:lstStyle>
          <a:p>
            <a:r>
              <a:t>Board 3</a:t>
            </a:r>
          </a:p>
        </p:txBody>
      </p:sp>
      <p:sp>
        <p:nvSpPr>
          <p:cNvPr id="2" name="PSBM">
            <a:extLst>
              <a:ext uri="{FF2B5EF4-FFF2-40B4-BE49-F238E27FC236}">
                <a16:creationId xmlns:a16="http://schemas.microsoft.com/office/drawing/2014/main" id="{E295F88B-859B-9112-46CD-5949EA02EAE5}"/>
              </a:ext>
            </a:extLst>
          </p:cNvPr>
          <p:cNvSpPr txBox="1"/>
          <p:nvPr/>
        </p:nvSpPr>
        <p:spPr>
          <a:xfrm>
            <a:off x="346075" y="4092569"/>
            <a:ext cx="1431541" cy="7393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37" tIns="46037" rIns="46037" bIns="46037">
            <a:spAutoFit/>
          </a:bodyPr>
          <a:lstStyle>
            <a:lvl1pPr>
              <a:spcBef>
                <a:spcPts val="1000"/>
              </a:spcBef>
              <a:defRPr>
                <a:solidFill>
                  <a:srgbClr val="FF5008"/>
                </a:solidFill>
                <a:effectLst>
                  <a:outerShdw blurRad="12700" dist="25400" dir="2700000" rotWithShape="0">
                    <a:srgbClr val="DDDDDD"/>
                  </a:outerShdw>
                </a:effectLst>
              </a:defRPr>
            </a:lvl1pPr>
          </a:lstStyle>
          <a:p>
            <a:r>
              <a:rPr lang="en-US" sz="1400" dirty="0">
                <a:solidFill>
                  <a:srgbClr val="FF0000"/>
                </a:solidFill>
                <a:effectLst/>
                <a:latin typeface="Arial" panose="020B0604020202020204" pitchFamily="34" charset="0"/>
                <a:cs typeface="Arial" panose="020B0604020202020204" pitchFamily="34" charset="0"/>
              </a:rPr>
              <a:t>Colors clash, content overlaps slide footer</a:t>
            </a:r>
            <a:endParaRPr sz="1400" dirty="0">
              <a:solidFill>
                <a:srgbClr val="FF0000"/>
              </a:solidFill>
              <a:effectLst/>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PURPOSE OF THIS SLIDE DECK</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2</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1" name="TextBox 10">
            <a:extLst>
              <a:ext uri="{FF2B5EF4-FFF2-40B4-BE49-F238E27FC236}">
                <a16:creationId xmlns:a16="http://schemas.microsoft.com/office/drawing/2014/main" id="{AA72CE1E-593E-AAE6-8414-0075A9CC0385}"/>
              </a:ext>
            </a:extLst>
          </p:cNvPr>
          <p:cNvSpPr txBox="1"/>
          <p:nvPr/>
        </p:nvSpPr>
        <p:spPr>
          <a:xfrm>
            <a:off x="269429" y="2456534"/>
            <a:ext cx="8066261" cy="1595309"/>
          </a:xfrm>
          <a:prstGeom prst="rect">
            <a:avLst/>
          </a:prstGeom>
          <a:noFill/>
        </p:spPr>
        <p:txBody>
          <a:bodyPr wrap="square" lIns="0" tIns="182880" rIns="0" bIns="0" rtlCol="0">
            <a:spAutoFit/>
          </a:bodyPr>
          <a:lstStyle/>
          <a:p>
            <a:pPr marL="6350">
              <a:lnSpc>
                <a:spcPts val="3200"/>
              </a:lnSpc>
            </a:pPr>
            <a:r>
              <a:rPr lang="en-US" sz="3200" b="1" dirty="0">
                <a:latin typeface="Arial" panose="020B0604020202020204" pitchFamily="34" charset="0"/>
                <a:cs typeface="Arial" panose="020B0604020202020204" pitchFamily="34" charset="0"/>
              </a:rPr>
              <a:t>AN ELECTRONIC TEMPLATE</a:t>
            </a:r>
          </a:p>
          <a:p>
            <a:pPr marL="401638" indent="-228600">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file you are reading has settings, colors, and fonts that make it easy to read</a:t>
            </a:r>
          </a:p>
          <a:p>
            <a:pPr marL="401638" indent="-228600">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You may edit this file and replace our slides with your presentation</a:t>
            </a:r>
          </a:p>
        </p:txBody>
      </p:sp>
      <p:sp>
        <p:nvSpPr>
          <p:cNvPr id="13" name="TextBox 12">
            <a:extLst>
              <a:ext uri="{FF2B5EF4-FFF2-40B4-BE49-F238E27FC236}">
                <a16:creationId xmlns:a16="http://schemas.microsoft.com/office/drawing/2014/main" id="{2A00BCEB-8D64-3E16-0E1A-50B2A5BC1698}"/>
              </a:ext>
            </a:extLst>
          </p:cNvPr>
          <p:cNvSpPr txBox="1"/>
          <p:nvPr/>
        </p:nvSpPr>
        <p:spPr>
          <a:xfrm>
            <a:off x="269430" y="937835"/>
            <a:ext cx="7797426" cy="1210588"/>
          </a:xfrm>
          <a:prstGeom prst="rect">
            <a:avLst/>
          </a:prstGeom>
          <a:noFill/>
        </p:spPr>
        <p:txBody>
          <a:bodyPr wrap="square" lIns="0" tIns="182880" rIns="0" bIns="0" rtlCol="0">
            <a:spAutoFit/>
          </a:bodyPr>
          <a:lstStyle/>
          <a:p>
            <a:pPr marL="6350">
              <a:lnSpc>
                <a:spcPts val="3200"/>
              </a:lnSpc>
            </a:pPr>
            <a:r>
              <a:rPr lang="en-US" sz="3200" b="1" dirty="0">
                <a:latin typeface="Arial" panose="020B0604020202020204" pitchFamily="34" charset="0"/>
                <a:cs typeface="Arial" panose="020B0604020202020204" pitchFamily="34" charset="0"/>
              </a:rPr>
              <a:t>GUIDELINES</a:t>
            </a:r>
          </a:p>
          <a:p>
            <a:pPr marL="401638" indent="-228600">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following slides contain recommended guidelines for electronic slide preparation</a:t>
            </a:r>
          </a:p>
        </p:txBody>
      </p:sp>
    </p:spTree>
    <p:extLst>
      <p:ext uri="{BB962C8B-B14F-4D97-AF65-F5344CB8AC3E}">
        <p14:creationId xmlns:p14="http://schemas.microsoft.com/office/powerpoint/2010/main" val="3129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B888898-55C1-0BC9-E2C3-2123F473BB65}"/>
              </a:ext>
            </a:extLst>
          </p:cNvPr>
          <p:cNvSpPr>
            <a:spLocks noGrp="1"/>
          </p:cNvSpPr>
          <p:nvPr>
            <p:ph type="title"/>
          </p:nvPr>
        </p:nvSpPr>
        <p:spPr/>
        <p:txBody>
          <a:bodyPr/>
          <a:lstStyle/>
          <a:p>
            <a:r>
              <a:rPr lang="en-US" dirty="0"/>
              <a:t>PRESENTATION FILES</a:t>
            </a:r>
          </a:p>
        </p:txBody>
      </p:sp>
      <p:sp>
        <p:nvSpPr>
          <p:cNvPr id="214"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20</a:t>
            </a:fld>
            <a:endParaRPr/>
          </a:p>
        </p:txBody>
      </p:sp>
      <p:sp>
        <p:nvSpPr>
          <p:cNvPr id="5" name="TextBox 4">
            <a:extLst>
              <a:ext uri="{FF2B5EF4-FFF2-40B4-BE49-F238E27FC236}">
                <a16:creationId xmlns:a16="http://schemas.microsoft.com/office/drawing/2014/main" id="{2F560F65-1B92-BF2D-64F6-5A909FEAAF11}"/>
              </a:ext>
            </a:extLst>
          </p:cNvPr>
          <p:cNvSpPr txBox="1"/>
          <p:nvPr/>
        </p:nvSpPr>
        <p:spPr>
          <a:xfrm>
            <a:off x="693094" y="975317"/>
            <a:ext cx="8180265" cy="3708708"/>
          </a:xfrm>
          <a:prstGeom prst="rect">
            <a:avLst/>
          </a:prstGeom>
          <a:noFill/>
        </p:spPr>
        <p:txBody>
          <a:bodyPr wrap="square" lIns="0" tIns="0" rIns="0" bIns="0" rtlCol="0">
            <a:spAutoFit/>
          </a:bodyPr>
          <a:lstStyle/>
          <a:p>
            <a:pPr marL="457200" indent="-228600">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File Naming Convention:  (</a:t>
            </a:r>
            <a:r>
              <a:rPr lang="en-US" sz="2000" dirty="0" err="1">
                <a:latin typeface="Arial" panose="020B0604020202020204" pitchFamily="34" charset="0"/>
                <a:cs typeface="Arial" panose="020B0604020202020204" pitchFamily="34" charset="0"/>
              </a:rPr>
              <a:t>Lastname</a:t>
            </a:r>
            <a:r>
              <a:rPr lang="en-US" sz="2000" dirty="0">
                <a:latin typeface="Arial" panose="020B0604020202020204" pitchFamily="34" charset="0"/>
                <a:cs typeface="Arial" panose="020B0604020202020204" pitchFamily="34" charset="0"/>
              </a:rPr>
              <a:t>)_(</a:t>
            </a:r>
            <a:r>
              <a:rPr lang="en-US" sz="2000" dirty="0" err="1">
                <a:latin typeface="Arial" panose="020B0604020202020204" pitchFamily="34" charset="0"/>
                <a:cs typeface="Arial" panose="020B0604020202020204" pitchFamily="34" charset="0"/>
              </a:rPr>
              <a:t>FirstInitial</a:t>
            </a:r>
            <a:r>
              <a:rPr lang="en-US" sz="2000" dirty="0">
                <a:latin typeface="Arial" panose="020B0604020202020204" pitchFamily="34" charset="0"/>
                <a:cs typeface="Arial" panose="020B0604020202020204" pitchFamily="34" charset="0"/>
              </a:rPr>
              <a:t>)_BCICTS_2023_(SESSION#)_(Paper#)</a:t>
            </a:r>
          </a:p>
          <a:p>
            <a:pPr marL="457200" indent="-228600">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Session Chairpersons will collect and review all presentations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at least </a:t>
            </a:r>
            <a:r>
              <a:rPr lang="en-US" sz="2000" b="1" dirty="0">
                <a:latin typeface="Arial" panose="020B0604020202020204" pitchFamily="34" charset="0"/>
                <a:cs typeface="Arial" panose="020B0604020202020204" pitchFamily="34" charset="0"/>
              </a:rPr>
              <a:t>2 weeks in advance </a:t>
            </a:r>
            <a:r>
              <a:rPr lang="en-US" sz="2000" dirty="0">
                <a:latin typeface="Arial" panose="020B0604020202020204" pitchFamily="34" charset="0"/>
                <a:cs typeface="Arial" panose="020B0604020202020204" pitchFamily="34" charset="0"/>
              </a:rPr>
              <a:t>of the Conference. There will be opportunities for last minute clean-up at conference.</a:t>
            </a:r>
          </a:p>
          <a:p>
            <a:pPr marL="457200" indent="-228600">
              <a:spcBef>
                <a:spcPts val="600"/>
              </a:spcBef>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One file per speaker</a:t>
            </a:r>
          </a:p>
          <a:p>
            <a:pPr marL="457200" indent="-228600">
              <a:spcBef>
                <a:spcPts val="600"/>
              </a:spcBef>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File totally self contained</a:t>
            </a:r>
          </a:p>
          <a:p>
            <a:pPr marL="457200" indent="-228600">
              <a:spcBef>
                <a:spcPts val="600"/>
              </a:spcBef>
              <a:spcAft>
                <a:spcPts val="600"/>
              </a:spcAft>
              <a:buFont typeface="Arial" panose="020B0604020202020204" pitchFamily="34" charset="0"/>
              <a:buChar char="•"/>
            </a:pPr>
            <a:r>
              <a:rPr lang="en-US" sz="2000" b="1" u="sng" dirty="0">
                <a:latin typeface="Arial" panose="020B0604020202020204" pitchFamily="34" charset="0"/>
                <a:cs typeface="Arial" panose="020B0604020202020204" pitchFamily="34" charset="0"/>
              </a:rPr>
              <a:t>No</a:t>
            </a:r>
            <a:r>
              <a:rPr lang="en-US" sz="2000" b="1"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links</a:t>
            </a:r>
            <a:r>
              <a:rPr lang="en-US" sz="2000" b="1" dirty="0">
                <a:latin typeface="Arial" panose="020B0604020202020204" pitchFamily="34" charset="0"/>
                <a:cs typeface="Arial" panose="020B0604020202020204" pitchFamily="34" charset="0"/>
              </a:rPr>
              <a:t> to:</a:t>
            </a:r>
          </a:p>
          <a:p>
            <a:pPr marL="914400" lvl="1" indent="-228600">
              <a:spcBef>
                <a:spcPts val="0"/>
              </a:spcBef>
              <a:spcAft>
                <a:spcPts val="0"/>
              </a:spcAft>
              <a:buFont typeface="Arial" panose="020B0604020202020204" pitchFamily="34" charset="0"/>
              <a:buChar char="•"/>
            </a:pPr>
            <a:r>
              <a:rPr lang="en-US" b="1" dirty="0">
                <a:latin typeface="Arial" panose="020B0604020202020204" pitchFamily="34" charset="0"/>
                <a:cs typeface="Arial" panose="020B0604020202020204" pitchFamily="34" charset="0"/>
              </a:rPr>
              <a:t>Other files</a:t>
            </a:r>
          </a:p>
          <a:p>
            <a:pPr marL="914400" lvl="1" indent="-228600">
              <a:spcBef>
                <a:spcPts val="0"/>
              </a:spcBef>
              <a:spcAft>
                <a:spcPts val="0"/>
              </a:spcAft>
              <a:buFont typeface="Arial" panose="020B0604020202020204" pitchFamily="34" charset="0"/>
              <a:buChar char="•"/>
            </a:pPr>
            <a:r>
              <a:rPr lang="en-US" b="1" dirty="0">
                <a:latin typeface="Arial" panose="020B0604020202020204" pitchFamily="34" charset="0"/>
                <a:cs typeface="Arial" panose="020B0604020202020204" pitchFamily="34" charset="0"/>
              </a:rPr>
              <a:t>The internet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Conclusion"/>
          <p:cNvSpPr txBox="1">
            <a:spLocks noGrp="1"/>
          </p:cNvSpPr>
          <p:nvPr>
            <p:ph type="title"/>
          </p:nvPr>
        </p:nvSpPr>
        <p:spPr>
          <a:prstGeom prst="rect">
            <a:avLst/>
          </a:prstGeom>
        </p:spPr>
        <p:txBody>
          <a:bodyPr>
            <a:noAutofit/>
          </a:bodyPr>
          <a:lstStyle/>
          <a:p>
            <a:r>
              <a:rPr lang="en-US" sz="3600" dirty="0"/>
              <a:t>CONCLUSION</a:t>
            </a:r>
          </a:p>
        </p:txBody>
      </p:sp>
      <p:sp>
        <p:nvSpPr>
          <p:cNvPr id="220" name="Slide Number"/>
          <p:cNvSpPr txBox="1">
            <a:spLocks noGrp="1"/>
          </p:cNvSpPr>
          <p:nvPr>
            <p:ph type="sldNum" sz="quarter" idx="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r">
              <a:lnSpc>
                <a:spcPct val="85000"/>
              </a:lnSpc>
              <a:defRPr sz="1200">
                <a:solidFill>
                  <a:srgbClr val="898989"/>
                </a:solidFill>
                <a:latin typeface="+mj-lt"/>
                <a:ea typeface="+mj-ea"/>
                <a:cs typeface="+mj-cs"/>
                <a:sym typeface="Arial"/>
              </a:defRPr>
            </a:lvl1pPr>
          </a:lstStyle>
          <a:p>
            <a:fld id="{86CB4B4D-7CA3-9044-876B-883B54F8677D}" type="slidenum">
              <a:rPr/>
              <a:t>21</a:t>
            </a:fld>
            <a:endParaRPr/>
          </a:p>
        </p:txBody>
      </p:sp>
      <p:sp>
        <p:nvSpPr>
          <p:cNvPr id="2" name="TextBox 1">
            <a:extLst>
              <a:ext uri="{FF2B5EF4-FFF2-40B4-BE49-F238E27FC236}">
                <a16:creationId xmlns:a16="http://schemas.microsoft.com/office/drawing/2014/main" id="{17EDEA6B-E972-72A5-2750-BABCBC0E3839}"/>
              </a:ext>
            </a:extLst>
          </p:cNvPr>
          <p:cNvSpPr txBox="1"/>
          <p:nvPr/>
        </p:nvSpPr>
        <p:spPr>
          <a:xfrm>
            <a:off x="1691625" y="1067190"/>
            <a:ext cx="5914370" cy="3354765"/>
          </a:xfrm>
          <a:prstGeom prst="rect">
            <a:avLst/>
          </a:prstGeom>
          <a:noFill/>
        </p:spPr>
        <p:txBody>
          <a:bodyPr wrap="square" lIns="0" tIns="0" rIns="0" bIns="0" rtlCol="0">
            <a:spAutoFit/>
          </a:bodyPr>
          <a:lstStyle/>
          <a:p>
            <a:pPr marL="457200" indent="-228600">
              <a:spcBef>
                <a:spcPts val="1200"/>
              </a:spcBef>
              <a:spcAft>
                <a:spcPts val="0"/>
              </a:spcAft>
              <a:buFont typeface="Arial" panose="020B0604020202020204" pitchFamily="34" charset="0"/>
              <a:buChar char="•"/>
            </a:pPr>
            <a:r>
              <a:rPr lang="en-US" sz="2400" dirty="0">
                <a:latin typeface="Arial" panose="020B0604020202020204" pitchFamily="34" charset="0"/>
                <a:cs typeface="Arial" panose="020B0604020202020204" pitchFamily="34" charset="0"/>
              </a:rPr>
              <a:t>Keep your slides simple</a:t>
            </a:r>
          </a:p>
          <a:p>
            <a:pPr marL="457200" indent="-228600">
              <a:spcBef>
                <a:spcPts val="1200"/>
              </a:spcBef>
              <a:spcAft>
                <a:spcPts val="0"/>
              </a:spcAft>
              <a:buFont typeface="Arial" panose="020B0604020202020204" pitchFamily="34" charset="0"/>
              <a:buChar char="•"/>
            </a:pPr>
            <a:r>
              <a:rPr lang="en-US" sz="2400" dirty="0">
                <a:latin typeface="Arial" panose="020B0604020202020204" pitchFamily="34" charset="0"/>
                <a:cs typeface="Arial" panose="020B0604020202020204" pitchFamily="34" charset="0"/>
              </a:rPr>
              <a:t>Use large fonts for high visibility</a:t>
            </a:r>
          </a:p>
          <a:p>
            <a:pPr marL="457200" indent="-228600">
              <a:spcBef>
                <a:spcPts val="1200"/>
              </a:spcBef>
              <a:spcAft>
                <a:spcPts val="0"/>
              </a:spcAft>
              <a:buFont typeface="Arial" panose="020B0604020202020204" pitchFamily="34" charset="0"/>
              <a:buChar char="•"/>
            </a:pPr>
            <a:r>
              <a:rPr lang="en-US" sz="2400" dirty="0">
                <a:latin typeface="Arial" panose="020B0604020202020204" pitchFamily="34" charset="0"/>
                <a:cs typeface="Arial" panose="020B0604020202020204" pitchFamily="34" charset="0"/>
              </a:rPr>
              <a:t>32 point bold type for titles</a:t>
            </a:r>
          </a:p>
          <a:p>
            <a:pPr marL="457200" indent="-228600">
              <a:spcBef>
                <a:spcPts val="1200"/>
              </a:spcBef>
              <a:spcAft>
                <a:spcPts val="0"/>
              </a:spcAft>
              <a:buFont typeface="Arial" panose="020B0604020202020204" pitchFamily="34" charset="0"/>
              <a:buChar char="•"/>
            </a:pPr>
            <a:r>
              <a:rPr lang="en-US" sz="2400" dirty="0">
                <a:latin typeface="Arial" panose="020B0604020202020204" pitchFamily="34" charset="0"/>
                <a:cs typeface="Arial" panose="020B0604020202020204" pitchFamily="34" charset="0"/>
              </a:rPr>
              <a:t>26 point for details</a:t>
            </a:r>
          </a:p>
          <a:p>
            <a:pPr marL="457200" indent="-228600">
              <a:spcBef>
                <a:spcPts val="1200"/>
              </a:spcBef>
              <a:spcAft>
                <a:spcPts val="0"/>
              </a:spcAft>
              <a:buFont typeface="Arial" panose="020B0604020202020204" pitchFamily="34" charset="0"/>
              <a:buChar char="•"/>
            </a:pPr>
            <a:r>
              <a:rPr lang="en-US" sz="2400" dirty="0">
                <a:latin typeface="Arial" panose="020B0604020202020204" pitchFamily="34" charset="0"/>
                <a:cs typeface="Arial" panose="020B0604020202020204" pitchFamily="34" charset="0"/>
              </a:rPr>
              <a:t>Use high contrast colors</a:t>
            </a:r>
          </a:p>
          <a:p>
            <a:pPr marL="457200" indent="-228600">
              <a:spcBef>
                <a:spcPts val="1200"/>
              </a:spcBef>
              <a:spcAft>
                <a:spcPts val="0"/>
              </a:spcAft>
              <a:buFont typeface="Arial" panose="020B0604020202020204" pitchFamily="34" charset="0"/>
              <a:buChar char="•"/>
            </a:pPr>
            <a:r>
              <a:rPr lang="en-US" sz="2400" dirty="0">
                <a:latin typeface="Arial" panose="020B0604020202020204" pitchFamily="34" charset="0"/>
                <a:cs typeface="Arial" panose="020B0604020202020204" pitchFamily="34" charset="0"/>
              </a:rPr>
              <a:t>Slides should only contain highlights of information, not details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PAPER # HERE (e.g. Paper 2.1)</a:t>
            </a:r>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3</a:t>
            </a:fld>
            <a:endParaRPr lang="en-US" altLang="en-US" dirty="0"/>
          </a:p>
        </p:txBody>
      </p:sp>
      <p:sp>
        <p:nvSpPr>
          <p:cNvPr id="5" name="TextBox 4">
            <a:extLst>
              <a:ext uri="{FF2B5EF4-FFF2-40B4-BE49-F238E27FC236}">
                <a16:creationId xmlns:a16="http://schemas.microsoft.com/office/drawing/2014/main" id="{FD86CA9E-F420-4383-27F3-8A3DF5986436}"/>
              </a:ext>
            </a:extLst>
          </p:cNvPr>
          <p:cNvSpPr txBox="1"/>
          <p:nvPr/>
        </p:nvSpPr>
        <p:spPr>
          <a:xfrm>
            <a:off x="269429" y="958740"/>
            <a:ext cx="8565525" cy="492443"/>
          </a:xfrm>
          <a:prstGeom prst="rect">
            <a:avLst/>
          </a:prstGeom>
          <a:noFill/>
        </p:spPr>
        <p:txBody>
          <a:bodyPr wrap="square" lIns="0" tIns="0" rIns="0" bIns="0" rtlCol="0">
            <a:spAutoFit/>
          </a:bodyPr>
          <a:lstStyle/>
          <a:p>
            <a:pPr algn="ctr"/>
            <a:r>
              <a:rPr lang="en-US" sz="3200" b="1" dirty="0">
                <a:latin typeface="Arial" panose="020B0604020202020204" pitchFamily="34" charset="0"/>
                <a:cs typeface="Arial" panose="020B0604020202020204" pitchFamily="34" charset="0"/>
              </a:rPr>
              <a:t>Place the Title of Your Paper Here</a:t>
            </a:r>
          </a:p>
        </p:txBody>
      </p:sp>
      <p:sp>
        <p:nvSpPr>
          <p:cNvPr id="6" name="TextBox 5">
            <a:extLst>
              <a:ext uri="{FF2B5EF4-FFF2-40B4-BE49-F238E27FC236}">
                <a16:creationId xmlns:a16="http://schemas.microsoft.com/office/drawing/2014/main" id="{46C039FC-C1BF-3367-5487-23F9C50760C7}"/>
              </a:ext>
            </a:extLst>
          </p:cNvPr>
          <p:cNvSpPr txBox="1"/>
          <p:nvPr/>
        </p:nvSpPr>
        <p:spPr>
          <a:xfrm>
            <a:off x="269429" y="1419600"/>
            <a:ext cx="8565525" cy="430887"/>
          </a:xfrm>
          <a:prstGeom prst="rect">
            <a:avLst/>
          </a:prstGeom>
          <a:noFill/>
        </p:spPr>
        <p:txBody>
          <a:bodyPr wrap="square" lIns="0" tIns="0" rIns="0" bIns="0" rtlCol="0">
            <a:spAutoFit/>
          </a:bodyPr>
          <a:lstStyle/>
          <a:p>
            <a:pPr algn="ctr"/>
            <a:r>
              <a:rPr lang="en-US" sz="2800" dirty="0">
                <a:latin typeface="Arial" panose="020B0604020202020204" pitchFamily="34" charset="0"/>
                <a:cs typeface="Arial" panose="020B0604020202020204" pitchFamily="34" charset="0"/>
              </a:rPr>
              <a:t>Author Names should come next</a:t>
            </a:r>
          </a:p>
        </p:txBody>
      </p:sp>
      <p:sp>
        <p:nvSpPr>
          <p:cNvPr id="7" name="TextBox 6">
            <a:extLst>
              <a:ext uri="{FF2B5EF4-FFF2-40B4-BE49-F238E27FC236}">
                <a16:creationId xmlns:a16="http://schemas.microsoft.com/office/drawing/2014/main" id="{FEADE768-4366-2B02-8A91-A1B12B2CE242}"/>
              </a:ext>
            </a:extLst>
          </p:cNvPr>
          <p:cNvSpPr txBox="1"/>
          <p:nvPr/>
        </p:nvSpPr>
        <p:spPr>
          <a:xfrm>
            <a:off x="1528403" y="2079307"/>
            <a:ext cx="5472713" cy="861774"/>
          </a:xfrm>
          <a:prstGeom prst="rect">
            <a:avLst/>
          </a:prstGeom>
          <a:noFill/>
        </p:spPr>
        <p:txBody>
          <a:bodyPr wrap="square" lIns="0" tIns="0" rIns="0" bIns="0" rtlCol="0">
            <a:spAutoFit/>
          </a:bodyPr>
          <a:lstStyle/>
          <a:p>
            <a:pPr algn="ctr"/>
            <a:r>
              <a:rPr lang="en-US" sz="2800" i="1" dirty="0">
                <a:solidFill>
                  <a:schemeClr val="tx1">
                    <a:lumMod val="50000"/>
                    <a:lumOff val="50000"/>
                  </a:schemeClr>
                </a:solidFill>
                <a:latin typeface="Arial" panose="020B0604020202020204" pitchFamily="34" charset="0"/>
                <a:cs typeface="Arial" panose="020B0604020202020204" pitchFamily="34" charset="0"/>
              </a:rPr>
              <a:t>Company or Institution</a:t>
            </a:r>
            <a:br>
              <a:rPr lang="en-US" sz="2800" i="1" dirty="0">
                <a:solidFill>
                  <a:schemeClr val="tx1">
                    <a:lumMod val="50000"/>
                    <a:lumOff val="50000"/>
                  </a:schemeClr>
                </a:solidFill>
                <a:latin typeface="Arial" panose="020B0604020202020204" pitchFamily="34" charset="0"/>
                <a:cs typeface="Arial" panose="020B0604020202020204" pitchFamily="34" charset="0"/>
              </a:rPr>
            </a:br>
            <a:r>
              <a:rPr lang="en-US" sz="2800" i="1" dirty="0">
                <a:solidFill>
                  <a:schemeClr val="tx1">
                    <a:lumMod val="50000"/>
                    <a:lumOff val="50000"/>
                  </a:schemeClr>
                </a:solidFill>
                <a:latin typeface="Arial" panose="020B0604020202020204" pitchFamily="34" charset="0"/>
                <a:cs typeface="Arial" panose="020B0604020202020204" pitchFamily="34" charset="0"/>
              </a:rPr>
              <a:t>Logo Here (this slide only!)</a:t>
            </a:r>
          </a:p>
        </p:txBody>
      </p:sp>
      <p:sp>
        <p:nvSpPr>
          <p:cNvPr id="8" name="TextBox 7">
            <a:extLst>
              <a:ext uri="{FF2B5EF4-FFF2-40B4-BE49-F238E27FC236}">
                <a16:creationId xmlns:a16="http://schemas.microsoft.com/office/drawing/2014/main" id="{F1AF564B-4071-9902-0EAC-A4E9B3B188DC}"/>
              </a:ext>
            </a:extLst>
          </p:cNvPr>
          <p:cNvSpPr txBox="1"/>
          <p:nvPr/>
        </p:nvSpPr>
        <p:spPr>
          <a:xfrm>
            <a:off x="269429" y="3305395"/>
            <a:ext cx="8565525" cy="430887"/>
          </a:xfrm>
          <a:prstGeom prst="rect">
            <a:avLst/>
          </a:prstGeom>
          <a:noFill/>
        </p:spPr>
        <p:txBody>
          <a:bodyPr wrap="square" lIns="0" tIns="0" rIns="0" bIns="0" rtlCol="0">
            <a:spAutoFit/>
          </a:bodyPr>
          <a:lstStyle/>
          <a:p>
            <a:pPr algn="ctr"/>
            <a:r>
              <a:rPr lang="en-US" sz="2800" dirty="0">
                <a:latin typeface="Arial" panose="020B0604020202020204" pitchFamily="34" charset="0"/>
                <a:cs typeface="Arial" panose="020B0604020202020204" pitchFamily="34" charset="0"/>
              </a:rPr>
              <a:t>Your company or Institution Name Here</a:t>
            </a:r>
          </a:p>
        </p:txBody>
      </p:sp>
      <p:sp>
        <p:nvSpPr>
          <p:cNvPr id="9" name="TextBox 8">
            <a:extLst>
              <a:ext uri="{FF2B5EF4-FFF2-40B4-BE49-F238E27FC236}">
                <a16:creationId xmlns:a16="http://schemas.microsoft.com/office/drawing/2014/main" id="{6F9B8CFC-9FC3-0BE2-1D58-A268D95F191E}"/>
              </a:ext>
            </a:extLst>
          </p:cNvPr>
          <p:cNvSpPr txBox="1"/>
          <p:nvPr/>
        </p:nvSpPr>
        <p:spPr>
          <a:xfrm>
            <a:off x="269429" y="3815703"/>
            <a:ext cx="8565525" cy="307777"/>
          </a:xfrm>
          <a:prstGeom prst="rect">
            <a:avLst/>
          </a:prstGeom>
          <a:noFill/>
        </p:spPr>
        <p:txBody>
          <a:bodyPr wrap="square" lIns="0" tIns="0" rIns="0" bIns="0" rtlCol="0">
            <a:spAutoFit/>
          </a:bodyPr>
          <a:lstStyle/>
          <a:p>
            <a:pPr algn="ctr"/>
            <a:r>
              <a:rPr lang="en-US" sz="2000" dirty="0">
                <a:latin typeface="Arial" panose="020B0604020202020204" pitchFamily="34" charset="0"/>
                <a:cs typeface="Arial" panose="020B0604020202020204" pitchFamily="34" charset="0"/>
              </a:rPr>
              <a:t>Company/Institution Street Address</a:t>
            </a:r>
          </a:p>
        </p:txBody>
      </p:sp>
      <p:sp>
        <p:nvSpPr>
          <p:cNvPr id="10" name="TextBox 9">
            <a:extLst>
              <a:ext uri="{FF2B5EF4-FFF2-40B4-BE49-F238E27FC236}">
                <a16:creationId xmlns:a16="http://schemas.microsoft.com/office/drawing/2014/main" id="{3024D105-78B7-1D5B-AE5E-45A841814DAE}"/>
              </a:ext>
            </a:extLst>
          </p:cNvPr>
          <p:cNvSpPr txBox="1"/>
          <p:nvPr/>
        </p:nvSpPr>
        <p:spPr>
          <a:xfrm>
            <a:off x="269429" y="4184223"/>
            <a:ext cx="8565525" cy="307777"/>
          </a:xfrm>
          <a:prstGeom prst="rect">
            <a:avLst/>
          </a:prstGeom>
          <a:noFill/>
        </p:spPr>
        <p:txBody>
          <a:bodyPr wrap="square" lIns="0" tIns="0" rIns="0" bIns="0" rtlCol="0">
            <a:spAutoFit/>
          </a:bodyPr>
          <a:lstStyle/>
          <a:p>
            <a:pPr algn="ctr"/>
            <a:r>
              <a:rPr lang="en-US" sz="2000" dirty="0">
                <a:latin typeface="Arial" panose="020B0604020202020204" pitchFamily="34" charset="0"/>
                <a:cs typeface="Arial" panose="020B0604020202020204" pitchFamily="34" charset="0"/>
              </a:rPr>
              <a:t>City, State, (Country) Zip Code</a:t>
            </a:r>
          </a:p>
        </p:txBody>
      </p:sp>
      <p:grpSp>
        <p:nvGrpSpPr>
          <p:cNvPr id="15" name="Group 14">
            <a:extLst>
              <a:ext uri="{FF2B5EF4-FFF2-40B4-BE49-F238E27FC236}">
                <a16:creationId xmlns:a16="http://schemas.microsoft.com/office/drawing/2014/main" id="{98471802-1D2B-2AF9-C7F9-52D03824BA40}"/>
              </a:ext>
            </a:extLst>
          </p:cNvPr>
          <p:cNvGrpSpPr/>
          <p:nvPr/>
        </p:nvGrpSpPr>
        <p:grpSpPr>
          <a:xfrm>
            <a:off x="155425" y="3793120"/>
            <a:ext cx="1036935" cy="1025600"/>
            <a:chOff x="155425" y="3793120"/>
            <a:chExt cx="1036935" cy="1025600"/>
          </a:xfrm>
        </p:grpSpPr>
        <p:sp>
          <p:nvSpPr>
            <p:cNvPr id="12" name="TextBox 11">
              <a:extLst>
                <a:ext uri="{FF2B5EF4-FFF2-40B4-BE49-F238E27FC236}">
                  <a16:creationId xmlns:a16="http://schemas.microsoft.com/office/drawing/2014/main" id="{A059A4CD-046C-32CB-5F34-C04A9FE69B27}"/>
                </a:ext>
              </a:extLst>
            </p:cNvPr>
            <p:cNvSpPr txBox="1"/>
            <p:nvPr/>
          </p:nvSpPr>
          <p:spPr>
            <a:xfrm>
              <a:off x="155425" y="3793120"/>
              <a:ext cx="1036935" cy="825675"/>
            </a:xfrm>
            <a:prstGeom prst="rect">
              <a:avLst/>
            </a:prstGeom>
            <a:noFill/>
          </p:spPr>
          <p:txBody>
            <a:bodyPr wrap="square" lIns="0" tIns="0" rIns="0" bIns="0" rtlCol="0">
              <a:noAutofit/>
            </a:bodyPr>
            <a:lstStyle/>
            <a:p>
              <a:pPr algn="ctr"/>
              <a:r>
                <a:rPr lang="en-US" sz="1200" i="1" dirty="0">
                  <a:solidFill>
                    <a:srgbClr val="FF0000"/>
                  </a:solidFill>
                  <a:latin typeface="Arial" panose="020B0604020202020204" pitchFamily="34" charset="0"/>
                  <a:cs typeface="Arial" panose="020B0604020202020204" pitchFamily="34" charset="0"/>
                </a:rPr>
                <a:t>Edit the slide master with the date of your presentation</a:t>
              </a:r>
            </a:p>
          </p:txBody>
        </p:sp>
        <p:cxnSp>
          <p:nvCxnSpPr>
            <p:cNvPr id="14" name="Straight Arrow Connector 13">
              <a:extLst>
                <a:ext uri="{FF2B5EF4-FFF2-40B4-BE49-F238E27FC236}">
                  <a16:creationId xmlns:a16="http://schemas.microsoft.com/office/drawing/2014/main" id="{CB46A901-9F6A-E3C8-FA70-C4F61673A49F}"/>
                </a:ext>
              </a:extLst>
            </p:cNvPr>
            <p:cNvCxnSpPr>
              <a:cxnSpLocks/>
            </p:cNvCxnSpPr>
            <p:nvPr/>
          </p:nvCxnSpPr>
          <p:spPr>
            <a:xfrm flipH="1">
              <a:off x="501070" y="4511480"/>
              <a:ext cx="153620" cy="30724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1173603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NOTE ON LOGO USE</a:t>
            </a:r>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4</a:t>
            </a:fld>
            <a:endParaRPr lang="en-US" altLang="en-US" dirty="0"/>
          </a:p>
        </p:txBody>
      </p:sp>
      <p:sp>
        <p:nvSpPr>
          <p:cNvPr id="8" name="TextBox 7">
            <a:extLst>
              <a:ext uri="{FF2B5EF4-FFF2-40B4-BE49-F238E27FC236}">
                <a16:creationId xmlns:a16="http://schemas.microsoft.com/office/drawing/2014/main" id="{F1AF564B-4071-9902-0EAC-A4E9B3B188DC}"/>
              </a:ext>
            </a:extLst>
          </p:cNvPr>
          <p:cNvSpPr txBox="1"/>
          <p:nvPr/>
        </p:nvSpPr>
        <p:spPr>
          <a:xfrm>
            <a:off x="269429" y="1777767"/>
            <a:ext cx="8565525" cy="1723549"/>
          </a:xfrm>
          <a:prstGeom prst="rect">
            <a:avLst/>
          </a:prstGeom>
          <a:noFill/>
        </p:spPr>
        <p:txBody>
          <a:bodyPr wrap="square" lIns="0" tIns="0" rIns="0" bIns="0" rtlCol="0">
            <a:spAutoFit/>
          </a:bodyPr>
          <a:lstStyle/>
          <a:p>
            <a:pPr algn="ctr"/>
            <a:r>
              <a:rPr lang="en-US" sz="2800" b="1" dirty="0">
                <a:solidFill>
                  <a:srgbClr val="FF0000"/>
                </a:solidFill>
                <a:latin typeface="Arial" panose="020B0604020202020204" pitchFamily="34" charset="0"/>
                <a:cs typeface="Arial" panose="020B0604020202020204" pitchFamily="34" charset="0"/>
              </a:rPr>
              <a:t>Your company/university logo may appear on the</a:t>
            </a:r>
            <a:br>
              <a:rPr lang="en-US" sz="2800" b="1" dirty="0">
                <a:solidFill>
                  <a:srgbClr val="FF0000"/>
                </a:solidFill>
                <a:latin typeface="Arial" panose="020B0604020202020204" pitchFamily="34" charset="0"/>
                <a:cs typeface="Arial" panose="020B0604020202020204" pitchFamily="34" charset="0"/>
              </a:rPr>
            </a:br>
            <a:r>
              <a:rPr lang="en-US" sz="2800" b="1" u="sng" dirty="0">
                <a:solidFill>
                  <a:srgbClr val="FF0000"/>
                </a:solidFill>
                <a:latin typeface="Arial" panose="020B0604020202020204" pitchFamily="34" charset="0"/>
                <a:cs typeface="Arial" panose="020B0604020202020204" pitchFamily="34" charset="0"/>
              </a:rPr>
              <a:t>title slide only</a:t>
            </a:r>
          </a:p>
          <a:p>
            <a:pPr algn="ctr"/>
            <a:endParaRPr lang="en-US" sz="2800" u="sng" dirty="0">
              <a:latin typeface="Arial" panose="020B0604020202020204" pitchFamily="34" charset="0"/>
              <a:cs typeface="Arial" panose="020B0604020202020204" pitchFamily="34" charset="0"/>
            </a:endParaRPr>
          </a:p>
          <a:p>
            <a:pPr algn="ctr"/>
            <a:r>
              <a:rPr lang="en-US" sz="2800" dirty="0">
                <a:latin typeface="Arial" panose="020B0604020202020204" pitchFamily="34" charset="0"/>
                <a:cs typeface="Arial" panose="020B0604020202020204" pitchFamily="34" charset="0"/>
              </a:rPr>
              <a:t>(it should </a:t>
            </a:r>
            <a:r>
              <a:rPr lang="en-US" sz="2800" i="1" dirty="0">
                <a:latin typeface="Arial" panose="020B0604020202020204" pitchFamily="34" charset="0"/>
                <a:cs typeface="Arial" panose="020B0604020202020204" pitchFamily="34" charset="0"/>
              </a:rPr>
              <a:t>not</a:t>
            </a:r>
            <a:r>
              <a:rPr lang="en-US" sz="2800" dirty="0">
                <a:latin typeface="Arial" panose="020B0604020202020204" pitchFamily="34" charset="0"/>
                <a:cs typeface="Arial" panose="020B0604020202020204" pitchFamily="34" charset="0"/>
              </a:rPr>
              <a:t> be on any other slides)</a:t>
            </a:r>
          </a:p>
        </p:txBody>
      </p:sp>
    </p:spTree>
    <p:extLst>
      <p:ext uri="{BB962C8B-B14F-4D97-AF65-F5344CB8AC3E}">
        <p14:creationId xmlns:p14="http://schemas.microsoft.com/office/powerpoint/2010/main" val="462238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latin typeface="Helvetica" pitchFamily="2" charset="0"/>
              </a:rPr>
              <a:t>TIMING</a:t>
            </a:r>
            <a:endParaRPr lang="en-US" sz="3900" dirty="0">
              <a:latin typeface="Helvetica" pitchFamily="2" charset="0"/>
            </a:endParaRP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5</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269429" y="937835"/>
            <a:ext cx="8565525" cy="2867452"/>
          </a:xfrm>
          <a:prstGeom prst="rect">
            <a:avLst/>
          </a:prstGeom>
          <a:noFill/>
        </p:spPr>
        <p:txBody>
          <a:bodyPr wrap="square" lIns="0" tIns="182880" rIns="0" bIns="0" rtlCol="0">
            <a:spAutoFit/>
          </a:bodyPr>
          <a:lstStyle/>
          <a:p>
            <a:pPr marL="6350">
              <a:lnSpc>
                <a:spcPts val="3200"/>
              </a:lnSpc>
            </a:pPr>
            <a:r>
              <a:rPr lang="en-US" sz="2400" b="1" dirty="0">
                <a:latin typeface="Arial" panose="020B0604020202020204" pitchFamily="34" charset="0"/>
                <a:cs typeface="Arial" panose="020B0604020202020204" pitchFamily="34" charset="0"/>
              </a:rPr>
              <a:t>Please be sure that the number of slides is aligned with the time schedules, including time for questions</a:t>
            </a:r>
          </a:p>
          <a:p>
            <a:pPr marL="457200" indent="-228600">
              <a:spcBef>
                <a:spcPts val="12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Regular papers	20 minutes (15 + 5 for questions)</a:t>
            </a:r>
          </a:p>
          <a:p>
            <a:pPr marL="457200" indent="-2286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Invited papers	40 minutes (30 + 10 for questions)</a:t>
            </a:r>
          </a:p>
          <a:p>
            <a:pPr marL="457200" indent="-2286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Keynote		60 minutes (50 + 10 for questions)</a:t>
            </a:r>
          </a:p>
          <a:p>
            <a:pPr marL="457200" indent="-2286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Plenary		40 minutes (30 + 10 for questions)</a:t>
            </a:r>
          </a:p>
        </p:txBody>
      </p:sp>
    </p:spTree>
    <p:extLst>
      <p:ext uri="{BB962C8B-B14F-4D97-AF65-F5344CB8AC3E}">
        <p14:creationId xmlns:p14="http://schemas.microsoft.com/office/powerpoint/2010/main" val="334654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TYPICAL PRESENTATION FLOW</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6</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1077145" y="1248311"/>
            <a:ext cx="7757809" cy="2646878"/>
          </a:xfrm>
          <a:prstGeom prst="rect">
            <a:avLst/>
          </a:prstGeom>
          <a:noFill/>
        </p:spPr>
        <p:txBody>
          <a:bodyPr wrap="square" lIns="0" tIns="182880" rIns="0" bIns="0" rtlCol="0">
            <a:spAutoFit/>
          </a:bodyPr>
          <a:lstStyle/>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Title Slide (see example on Slide # 2 in this deck</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Outline slide of your talk</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Introduction/Motivation/Problem or Challenge</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Details of work</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State how your results compare to other reported work</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Conclusion Slide</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Backup slides if desired</a:t>
            </a:r>
          </a:p>
        </p:txBody>
      </p:sp>
    </p:spTree>
    <p:extLst>
      <p:ext uri="{BB962C8B-B14F-4D97-AF65-F5344CB8AC3E}">
        <p14:creationId xmlns:p14="http://schemas.microsoft.com/office/powerpoint/2010/main" val="259967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STYLE GUIDELINES</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7</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269429" y="796100"/>
            <a:ext cx="8565525" cy="2113399"/>
          </a:xfrm>
          <a:prstGeom prst="rect">
            <a:avLst/>
          </a:prstGeom>
          <a:noFill/>
        </p:spPr>
        <p:txBody>
          <a:bodyPr wrap="square" lIns="0" tIns="182880" rIns="0" bIns="0" rtlCol="0">
            <a:spAutoFit/>
          </a:bodyPr>
          <a:lstStyle/>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Use short phrases, not long sentences</a:t>
            </a:r>
          </a:p>
          <a:p>
            <a:pPr marL="457200" indent="-228600">
              <a:spcBef>
                <a:spcPts val="0"/>
              </a:spcBef>
              <a:spcAft>
                <a:spcPts val="400"/>
              </a:spcAft>
              <a:buFont typeface="Arial" panose="020B0604020202020204" pitchFamily="34" charset="0"/>
              <a:buChar char="•"/>
            </a:pPr>
            <a:r>
              <a:rPr lang="en-US" sz="2000" dirty="0">
                <a:latin typeface="Arial" panose="020B0604020202020204" pitchFamily="34" charset="0"/>
                <a:cs typeface="Arial" panose="020B0604020202020204" pitchFamily="34" charset="0"/>
              </a:rPr>
              <a:t>Use Arial, Helvetica, or similar sans-serif font</a:t>
            </a:r>
          </a:p>
          <a:p>
            <a:pPr marL="914400" lvl="1" indent="-228600">
              <a:spcBef>
                <a:spcPts val="0"/>
              </a:spcBef>
              <a:spcAft>
                <a:spcPts val="400"/>
              </a:spcAft>
              <a:buFont typeface="Arial" panose="020B0604020202020204" pitchFamily="34" charset="0"/>
              <a:buChar char="•"/>
            </a:pPr>
            <a:r>
              <a:rPr lang="en-US" sz="2400" b="1" dirty="0">
                <a:latin typeface="Helvetica" pitchFamily="2" charset="0"/>
                <a:cs typeface="Arial" panose="020B0604020202020204" pitchFamily="34" charset="0"/>
              </a:rPr>
              <a:t>This line uses Helvetica 24pt Bold</a:t>
            </a:r>
          </a:p>
          <a:p>
            <a:pPr marL="914400" lvl="1" indent="-228600">
              <a:spcBef>
                <a:spcPts val="0"/>
              </a:spcBef>
              <a:spcAft>
                <a:spcPts val="400"/>
              </a:spcAft>
              <a:buFont typeface="Arial" panose="020B0604020202020204" pitchFamily="34" charset="0"/>
              <a:buChar char="•"/>
            </a:pPr>
            <a:r>
              <a:rPr lang="en-US" sz="2400" dirty="0">
                <a:latin typeface="Helvetica" pitchFamily="2" charset="0"/>
                <a:cs typeface="Arial" panose="020B0604020202020204" pitchFamily="34" charset="0"/>
              </a:rPr>
              <a:t>This line uses Helvetica 24pt Regular</a:t>
            </a:r>
          </a:p>
          <a:p>
            <a:pPr marL="914400" lvl="1" indent="-228600">
              <a:spcBef>
                <a:spcPts val="0"/>
              </a:spcBef>
              <a:spcAft>
                <a:spcPts val="400"/>
              </a:spcAft>
              <a:buFont typeface="Arial" panose="020B0604020202020204" pitchFamily="34" charset="0"/>
              <a:buChar char="•"/>
            </a:pPr>
            <a:r>
              <a:rPr lang="en-US" sz="2400" b="1" dirty="0">
                <a:latin typeface="Calibri" panose="020F0502020204030204" pitchFamily="34" charset="0"/>
                <a:cs typeface="Calibri" panose="020F0502020204030204" pitchFamily="34" charset="0"/>
              </a:rPr>
              <a:t>This is Calibri 24 </a:t>
            </a:r>
            <a:r>
              <a:rPr lang="en-US" sz="2400" b="1" dirty="0" err="1">
                <a:latin typeface="Calibri" panose="020F0502020204030204" pitchFamily="34" charset="0"/>
                <a:cs typeface="Calibri" panose="020F0502020204030204" pitchFamily="34" charset="0"/>
              </a:rPr>
              <a:t>pt</a:t>
            </a:r>
            <a:r>
              <a:rPr lang="en-US" sz="2400" b="1" dirty="0">
                <a:latin typeface="Calibri" panose="020F0502020204030204" pitchFamily="34" charset="0"/>
                <a:cs typeface="Calibri" panose="020F0502020204030204" pitchFamily="34" charset="0"/>
              </a:rPr>
              <a:t> Bold</a:t>
            </a:r>
          </a:p>
        </p:txBody>
      </p:sp>
      <p:sp>
        <p:nvSpPr>
          <p:cNvPr id="5" name="TextBox 4">
            <a:extLst>
              <a:ext uri="{FF2B5EF4-FFF2-40B4-BE49-F238E27FC236}">
                <a16:creationId xmlns:a16="http://schemas.microsoft.com/office/drawing/2014/main" id="{B3CFE1AB-729C-7896-B7A5-CA45035E76E4}"/>
              </a:ext>
            </a:extLst>
          </p:cNvPr>
          <p:cNvSpPr txBox="1"/>
          <p:nvPr/>
        </p:nvSpPr>
        <p:spPr>
          <a:xfrm>
            <a:off x="269429" y="3014514"/>
            <a:ext cx="8565525" cy="1456809"/>
          </a:xfrm>
          <a:prstGeom prst="rect">
            <a:avLst/>
          </a:prstGeom>
          <a:noFill/>
        </p:spPr>
        <p:txBody>
          <a:bodyPr wrap="square" lIns="0" tIns="91440" rIns="0" bIns="0" rtlCol="0">
            <a:spAutoFit/>
          </a:bodyPr>
          <a:lstStyle/>
          <a:p>
            <a:pPr marL="457200" indent="-228600">
              <a:spcBef>
                <a:spcPts val="0"/>
              </a:spcBef>
              <a:spcAft>
                <a:spcPts val="400"/>
              </a:spcAft>
              <a:buFont typeface="Arial" panose="020B0604020202020204" pitchFamily="34" charset="0"/>
              <a:buChar char="•"/>
            </a:pPr>
            <a:r>
              <a:rPr lang="en-US" sz="3200" b="1" dirty="0">
                <a:latin typeface="Arial" panose="020B0604020202020204" pitchFamily="34" charset="0"/>
                <a:cs typeface="Arial" panose="020B0604020202020204" pitchFamily="34" charset="0"/>
              </a:rPr>
              <a:t>Use 36 Point Bold type </a:t>
            </a:r>
            <a:r>
              <a:rPr lang="en-US" sz="2800" b="1" dirty="0">
                <a:latin typeface="Arial" panose="020B0604020202020204" pitchFamily="34" charset="0"/>
                <a:cs typeface="Arial" panose="020B0604020202020204" pitchFamily="34" charset="0"/>
              </a:rPr>
              <a:t>or larger for titles</a:t>
            </a:r>
          </a:p>
          <a:p>
            <a:pPr marL="457200" indent="-228600">
              <a:spcBef>
                <a:spcPts val="0"/>
              </a:spcBef>
              <a:spcAft>
                <a:spcPts val="400"/>
              </a:spcAft>
              <a:buFont typeface="Arial" panose="020B0604020202020204" pitchFamily="34" charset="0"/>
              <a:buChar char="•"/>
            </a:pPr>
            <a:r>
              <a:rPr lang="en-US" dirty="0">
                <a:latin typeface="Arial" panose="020B0604020202020204" pitchFamily="34" charset="0"/>
                <a:cs typeface="Arial" panose="020B0604020202020204" pitchFamily="34" charset="0"/>
              </a:rPr>
              <a:t>Use 18 point or larger for body copy</a:t>
            </a:r>
          </a:p>
          <a:p>
            <a:pPr marL="914400" lvl="1" indent="-228600">
              <a:spcBef>
                <a:spcPts val="0"/>
              </a:spcBef>
              <a:spcAft>
                <a:spcPts val="400"/>
              </a:spcAft>
              <a:buFont typeface="Arial" panose="020B0604020202020204" pitchFamily="34" charset="0"/>
              <a:buChar char="•"/>
            </a:pPr>
            <a:r>
              <a:rPr lang="en-US" sz="1600" dirty="0">
                <a:latin typeface="Arial" panose="020B0604020202020204" pitchFamily="34" charset="0"/>
                <a:cs typeface="Arial" panose="020B0604020202020204" pitchFamily="34" charset="0"/>
              </a:rPr>
              <a:t>This is font size 16 point, if you use fonts that are smaller than 18 point, people in the back of the room cannot read your slide</a:t>
            </a:r>
          </a:p>
        </p:txBody>
      </p:sp>
    </p:spTree>
    <p:extLst>
      <p:ext uri="{BB962C8B-B14F-4D97-AF65-F5344CB8AC3E}">
        <p14:creationId xmlns:p14="http://schemas.microsoft.com/office/powerpoint/2010/main" val="1157382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STYLE GUIDELINES (CONTINUED)</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8</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269429" y="1144997"/>
            <a:ext cx="8565525" cy="3308598"/>
          </a:xfrm>
          <a:prstGeom prst="rect">
            <a:avLst/>
          </a:prstGeom>
          <a:noFill/>
        </p:spPr>
        <p:txBody>
          <a:bodyPr wrap="square" lIns="0" tIns="0" rIns="0" bIns="0" rtlCol="0">
            <a:spAutoFit/>
          </a:bodyPr>
          <a:lstStyle/>
          <a:p>
            <a:pPr marL="457200"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Roughly one slide per 1 or 2 minutes of talk</a:t>
            </a:r>
          </a:p>
          <a:p>
            <a:pPr marL="457200"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Each slide should have a title (as seen above the orange-yellow line at the top of the slide)</a:t>
            </a:r>
          </a:p>
          <a:p>
            <a:pPr marL="457200"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9 lines max on a text slide</a:t>
            </a:r>
          </a:p>
          <a:p>
            <a:pPr marL="457200"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7 words max per line</a:t>
            </a:r>
          </a:p>
          <a:p>
            <a:pPr marL="457200"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In “File&gt;Page Setup…” window specify:</a:t>
            </a:r>
          </a:p>
          <a:p>
            <a:pPr marL="914400" lvl="1"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Slides sizes for “On Screen Show”</a:t>
            </a:r>
          </a:p>
          <a:p>
            <a:pPr marL="914400" lvl="1" indent="-228600">
              <a:spcBef>
                <a:spcPts val="600"/>
              </a:spcBef>
              <a:spcAft>
                <a:spcPts val="0"/>
              </a:spcAft>
              <a:buFont typeface="Arial" panose="020B0604020202020204" pitchFamily="34" charset="0"/>
              <a:buChar char="•"/>
            </a:pPr>
            <a:r>
              <a:rPr lang="en-US" sz="2000" dirty="0">
                <a:latin typeface="Arial" panose="020B0604020202020204" pitchFamily="34" charset="0"/>
                <a:cs typeface="Arial" panose="020B0604020202020204" pitchFamily="34" charset="0"/>
              </a:rPr>
              <a:t>Slide orientation: Landscape</a:t>
            </a:r>
          </a:p>
          <a:p>
            <a:pPr marL="457200" indent="-228600">
              <a:spcBef>
                <a:spcPts val="600"/>
              </a:spcBef>
              <a:spcAft>
                <a:spcPts val="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High contrast: Dark lettering/lines on a light or white background</a:t>
            </a:r>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130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4C9-1DB1-5378-8DA4-6F1D4AFDC244}"/>
              </a:ext>
            </a:extLst>
          </p:cNvPr>
          <p:cNvSpPr>
            <a:spLocks noGrp="1"/>
          </p:cNvSpPr>
          <p:nvPr>
            <p:ph type="title"/>
          </p:nvPr>
        </p:nvSpPr>
        <p:spPr/>
        <p:txBody>
          <a:bodyPr/>
          <a:lstStyle/>
          <a:p>
            <a:r>
              <a:rPr lang="en-US" sz="3600" dirty="0"/>
              <a:t>SPECIAL FONTS OR SYMBOLS</a:t>
            </a:r>
          </a:p>
        </p:txBody>
      </p:sp>
      <p:sp>
        <p:nvSpPr>
          <p:cNvPr id="4" name="Slide Number Placeholder 3">
            <a:extLst>
              <a:ext uri="{FF2B5EF4-FFF2-40B4-BE49-F238E27FC236}">
                <a16:creationId xmlns:a16="http://schemas.microsoft.com/office/drawing/2014/main" id="{F02D581B-8AE8-2454-2D68-7E1454D89EC4}"/>
              </a:ext>
            </a:extLst>
          </p:cNvPr>
          <p:cNvSpPr>
            <a:spLocks noGrp="1"/>
          </p:cNvSpPr>
          <p:nvPr>
            <p:ph type="sldNum" sz="quarter" idx="4"/>
          </p:nvPr>
        </p:nvSpPr>
        <p:spPr/>
        <p:txBody>
          <a:bodyPr/>
          <a:lstStyle/>
          <a:p>
            <a:pPr>
              <a:defRPr/>
            </a:pPr>
            <a:r>
              <a:rPr lang="en-US" altLang="en-US"/>
              <a:t>Slide </a:t>
            </a:r>
            <a:fld id="{F43AAB09-90EA-47E9-8E7C-4FF2FE584850}" type="slidenum">
              <a:rPr lang="en-US" altLang="en-US" smtClean="0"/>
              <a:pPr>
                <a:defRPr/>
              </a:pPr>
              <a:t>9</a:t>
            </a:fld>
            <a:endParaRPr lang="en-US" altLang="en-US" dirty="0"/>
          </a:p>
        </p:txBody>
      </p:sp>
      <p:sp>
        <p:nvSpPr>
          <p:cNvPr id="3" name="Footer Placeholder 2">
            <a:extLst>
              <a:ext uri="{FF2B5EF4-FFF2-40B4-BE49-F238E27FC236}">
                <a16:creationId xmlns:a16="http://schemas.microsoft.com/office/drawing/2014/main" id="{DD1DCF8F-548E-F6CA-900C-1A990388EBF3}"/>
              </a:ext>
            </a:extLst>
          </p:cNvPr>
          <p:cNvSpPr>
            <a:spLocks noGrp="1"/>
          </p:cNvSpPr>
          <p:nvPr>
            <p:ph type="ftr" sz="quarter" idx="3"/>
          </p:nvPr>
        </p:nvSpPr>
        <p:spPr/>
        <p:txBody>
          <a:bodyPr/>
          <a:lstStyle/>
          <a:p>
            <a:r>
              <a:rPr lang="en-US" dirty="0"/>
              <a:t>10/28/24</a:t>
            </a:r>
          </a:p>
        </p:txBody>
      </p:sp>
      <p:sp>
        <p:nvSpPr>
          <p:cNvPr id="13" name="TextBox 12">
            <a:extLst>
              <a:ext uri="{FF2B5EF4-FFF2-40B4-BE49-F238E27FC236}">
                <a16:creationId xmlns:a16="http://schemas.microsoft.com/office/drawing/2014/main" id="{2A00BCEB-8D64-3E16-0E1A-50B2A5BC1698}"/>
              </a:ext>
            </a:extLst>
          </p:cNvPr>
          <p:cNvSpPr txBox="1"/>
          <p:nvPr/>
        </p:nvSpPr>
        <p:spPr>
          <a:xfrm>
            <a:off x="2459725" y="1304385"/>
            <a:ext cx="3930007" cy="2727157"/>
          </a:xfrm>
          <a:prstGeom prst="rect">
            <a:avLst/>
          </a:prstGeom>
          <a:noFill/>
        </p:spPr>
        <p:txBody>
          <a:bodyPr wrap="square" lIns="0" tIns="0" rIns="0" bIns="0" rtlCol="0">
            <a:spAutoFit/>
          </a:bodyPr>
          <a:lstStyle/>
          <a:p>
            <a:pPr marL="457200" indent="-228600">
              <a:spcBef>
                <a:spcPts val="0"/>
              </a:spcBef>
              <a:spcAft>
                <a:spcPts val="200"/>
              </a:spcAft>
              <a:buFont typeface="Arial" panose="020B0604020202020204" pitchFamily="34" charset="0"/>
              <a:buChar char="•"/>
            </a:pPr>
            <a:r>
              <a:rPr lang="en-US" sz="2400" dirty="0">
                <a:latin typeface="Arial" panose="020B0604020202020204" pitchFamily="34" charset="0"/>
                <a:cs typeface="Arial" panose="020B0604020202020204" pitchFamily="34" charset="0"/>
              </a:rPr>
              <a:t>Watch out for:</a:t>
            </a:r>
          </a:p>
          <a:p>
            <a:pPr marL="685800" lvl="1" indent="-228600">
              <a:spcBef>
                <a:spcPts val="0"/>
              </a:spcBef>
              <a:spcAft>
                <a:spcPts val="0"/>
              </a:spcAft>
              <a:buFont typeface="System Font Regular"/>
              <a:buChar char="-"/>
            </a:pPr>
            <a:r>
              <a:rPr lang="en-US" sz="2400" dirty="0">
                <a:latin typeface="Arial" panose="020B0604020202020204" pitchFamily="34" charset="0"/>
                <a:cs typeface="Arial" panose="020B0604020202020204" pitchFamily="34" charset="0"/>
              </a:rPr>
              <a:t>Wingdings</a:t>
            </a:r>
          </a:p>
          <a:p>
            <a:pPr marL="685800" lvl="1" indent="-228600">
              <a:spcBef>
                <a:spcPts val="0"/>
              </a:spcBef>
              <a:spcAft>
                <a:spcPts val="0"/>
              </a:spcAft>
              <a:buFont typeface="System Font Regular"/>
              <a:buChar char="-"/>
            </a:pPr>
            <a:r>
              <a:rPr lang="en-US" sz="2400" dirty="0">
                <a:latin typeface="Arial" panose="020B0604020202020204" pitchFamily="34" charset="0"/>
                <a:cs typeface="Arial" panose="020B0604020202020204" pitchFamily="34" charset="0"/>
              </a:rPr>
              <a:t>MS Line Draw</a:t>
            </a:r>
          </a:p>
          <a:p>
            <a:pPr marL="685800" lvl="1" indent="-228600">
              <a:spcBef>
                <a:spcPts val="0"/>
              </a:spcBef>
              <a:spcAft>
                <a:spcPts val="0"/>
              </a:spcAft>
              <a:buFont typeface="System Font Regular"/>
              <a:buChar char="-"/>
            </a:pPr>
            <a:r>
              <a:rPr lang="en-US" sz="2400" dirty="0">
                <a:latin typeface="Arial" panose="020B0604020202020204" pitchFamily="34" charset="0"/>
                <a:cs typeface="Arial" panose="020B0604020202020204" pitchFamily="34" charset="0"/>
              </a:rPr>
              <a:t>Monotype Sorts</a:t>
            </a:r>
          </a:p>
          <a:p>
            <a:pPr marL="685800" lvl="1" indent="-228600">
              <a:spcBef>
                <a:spcPts val="0"/>
              </a:spcBef>
              <a:spcAft>
                <a:spcPts val="0"/>
              </a:spcAft>
              <a:buFont typeface="System Font Regular"/>
              <a:buChar char="-"/>
            </a:pPr>
            <a:r>
              <a:rPr lang="en-US" sz="2400" dirty="0">
                <a:latin typeface="Arial" panose="020B0604020202020204" pitchFamily="34" charset="0"/>
                <a:cs typeface="Arial" panose="020B0604020202020204" pitchFamily="34" charset="0"/>
              </a:rPr>
              <a:t>Scientific symbol fonts</a:t>
            </a:r>
          </a:p>
          <a:p>
            <a:pPr marL="685800" lvl="1" indent="-228600">
              <a:spcBef>
                <a:spcPts val="0"/>
              </a:spcBef>
              <a:spcAft>
                <a:spcPts val="0"/>
              </a:spcAft>
              <a:buFont typeface="System Font Regular"/>
              <a:buChar char="-"/>
            </a:pPr>
            <a:r>
              <a:rPr lang="en-US" sz="2400" dirty="0">
                <a:latin typeface="Arial" panose="020B0604020202020204" pitchFamily="34" charset="0"/>
                <a:cs typeface="Arial" panose="020B0604020202020204" pitchFamily="34" charset="0"/>
              </a:rPr>
              <a:t>Asian language fonts</a:t>
            </a:r>
          </a:p>
          <a:p>
            <a:pPr marL="457200" indent="-228600">
              <a:lnSpc>
                <a:spcPct val="150000"/>
              </a:lnSpc>
              <a:spcBef>
                <a:spcPts val="0"/>
              </a:spcBef>
              <a:spcAft>
                <a:spcPts val="200"/>
              </a:spcAft>
              <a:buFont typeface="Arial" panose="020B0604020202020204" pitchFamily="34" charset="0"/>
              <a:buChar char="•"/>
            </a:pPr>
            <a:r>
              <a:rPr lang="en-US" sz="2400" dirty="0">
                <a:latin typeface="Arial" panose="020B0604020202020204" pitchFamily="34" charset="0"/>
                <a:cs typeface="Arial" panose="020B0604020202020204" pitchFamily="34" charset="0"/>
              </a:rPr>
              <a:t>Can embed fonts in file</a:t>
            </a:r>
          </a:p>
        </p:txBody>
      </p:sp>
    </p:spTree>
    <p:extLst>
      <p:ext uri="{BB962C8B-B14F-4D97-AF65-F5344CB8AC3E}">
        <p14:creationId xmlns:p14="http://schemas.microsoft.com/office/powerpoint/2010/main" val="1411207859"/>
      </p:ext>
    </p:extLst>
  </p:cSld>
  <p:clrMapOvr>
    <a:masterClrMapping/>
  </p:clrMapOvr>
</p:sld>
</file>

<file path=ppt/theme/theme1.xml><?xml version="1.0" encoding="utf-8"?>
<a:theme xmlns:a="http://schemas.openxmlformats.org/drawingml/2006/main" name="BCICTS 2023 Default Master Template">
  <a:themeElements>
    <a:clrScheme name="Custom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D00583E2434B4F9C04C8EE0F3B5943" ma:contentTypeVersion="13" ma:contentTypeDescription="Create a new document." ma:contentTypeScope="" ma:versionID="40f1fdfe2b8e15d81880df95571429f6">
  <xsd:schema xmlns:xsd="http://www.w3.org/2001/XMLSchema" xmlns:xs="http://www.w3.org/2001/XMLSchema" xmlns:p="http://schemas.microsoft.com/office/2006/metadata/properties" xmlns:ns3="40b23709-f195-4bc5-ac21-be91cf214d3a" xmlns:ns4="af9251bb-2220-45e0-bb3d-0a32fe43cb4c" targetNamespace="http://schemas.microsoft.com/office/2006/metadata/properties" ma:root="true" ma:fieldsID="8db50a1d5deca27ddb262eb74eec0316" ns3:_="" ns4:_="">
    <xsd:import namespace="40b23709-f195-4bc5-ac21-be91cf214d3a"/>
    <xsd:import namespace="af9251bb-2220-45e0-bb3d-0a32fe43cb4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b23709-f195-4bc5-ac21-be91cf214d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9251bb-2220-45e0-bb3d-0a32fe43cb4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c3RlaW5iZWlzZXI8L1VzZXJOYW1lPjxEYXRlVGltZT4xMC83LzIwMjAgNzoyODoyMiBQTTwvRGF0ZVRpbWU+PExhYmVsU3RyaW5nPlVOUkVTVFJJQ1RFRDwvTGFiZWxTdHJpbmc+PC9pdGVtPjwvbGFiZWxIaXN0b3J5Pg==</Value>
</WrappedLabelHistory>
</file>

<file path=customXml/item5.xml><?xml version="1.0" encoding="utf-8"?>
<sisl xmlns:xsi="http://www.w3.org/2001/XMLSchema-instance" xmlns:xsd="http://www.w3.org/2001/XMLSchema"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317D111C-97CD-40EE-B0FD-9E3872B60E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b23709-f195-4bc5-ac21-be91cf214d3a"/>
    <ds:schemaRef ds:uri="af9251bb-2220-45e0-bb3d-0a32fe43c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8D2FD7-6A48-4AFD-AB7F-4F8AF6101519}">
  <ds:schemaRefs>
    <ds:schemaRef ds:uri="http://schemas.microsoft.com/sharepoint/v3/contenttype/forms"/>
  </ds:schemaRefs>
</ds:datastoreItem>
</file>

<file path=customXml/itemProps3.xml><?xml version="1.0" encoding="utf-8"?>
<ds:datastoreItem xmlns:ds="http://schemas.openxmlformats.org/officeDocument/2006/customXml" ds:itemID="{69E2AC36-CC18-421C-A55E-0D5E2D39D5BB}">
  <ds:schemaRefs>
    <ds:schemaRef ds:uri="http://purl.org/dc/terms/"/>
    <ds:schemaRef ds:uri="af9251bb-2220-45e0-bb3d-0a32fe43cb4c"/>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40b23709-f195-4bc5-ac21-be91cf214d3a"/>
    <ds:schemaRef ds:uri="http://www.w3.org/XML/1998/namespace"/>
  </ds:schemaRefs>
</ds:datastoreItem>
</file>

<file path=customXml/itemProps4.xml><?xml version="1.0" encoding="utf-8"?>
<ds:datastoreItem xmlns:ds="http://schemas.openxmlformats.org/officeDocument/2006/customXml" ds:itemID="{C40116C2-E848-4F5A-B7F6-0CFF06132F42}">
  <ds:schemaRefs>
    <ds:schemaRef ds:uri="http://www.w3.org/2001/XMLSchema"/>
    <ds:schemaRef ds:uri="http://www.boldonjames.com/2016/02/Classifier/internal/wrappedLabelHistory"/>
  </ds:schemaRefs>
</ds:datastoreItem>
</file>

<file path=customXml/itemProps5.xml><?xml version="1.0" encoding="utf-8"?>
<ds:datastoreItem xmlns:ds="http://schemas.openxmlformats.org/officeDocument/2006/customXml" ds:itemID="{23AB01B3-03E1-47BF-8D49-14674FC50AA7}">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21167</TotalTime>
  <Words>1790</Words>
  <Application>Microsoft Macintosh PowerPoint</Application>
  <PresentationFormat>On-screen Show (16:9)</PresentationFormat>
  <Paragraphs>203</Paragraphs>
  <Slides>21</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Helvetica</vt:lpstr>
      <vt:lpstr>System Font Regular</vt:lpstr>
      <vt:lpstr>Tahoma</vt:lpstr>
      <vt:lpstr>Wingdings</vt:lpstr>
      <vt:lpstr>BCICTS 2023 Default Master Template</vt:lpstr>
      <vt:lpstr>BCICTS 2024 Guidelines &amp; Information</vt:lpstr>
      <vt:lpstr>PURPOSE OF THIS SLIDE DECK</vt:lpstr>
      <vt:lpstr>PAPER # HERE (e.g. Paper 2.1)</vt:lpstr>
      <vt:lpstr>NOTE ON LOGO USE</vt:lpstr>
      <vt:lpstr>TIMING</vt:lpstr>
      <vt:lpstr>TYPICAL PRESENTATION FLOW</vt:lpstr>
      <vt:lpstr>STYLE GUIDELINES</vt:lpstr>
      <vt:lpstr>STYLE GUIDELINES (CONTINUED)</vt:lpstr>
      <vt:lpstr>SPECIAL FONTS OR SYMBOLS</vt:lpstr>
      <vt:lpstr>COLOR AND CONTRAST</vt:lpstr>
      <vt:lpstr>DISPLAY SPEED</vt:lpstr>
      <vt:lpstr>TRANSITIONS BETWEEN SLIDES</vt:lpstr>
      <vt:lpstr>TRANSITIONS BETWEEN LINES</vt:lpstr>
      <vt:lpstr>SOUND EFFECTS</vt:lpstr>
      <vt:lpstr>DIAGRAM SLIDES</vt:lpstr>
      <vt:lpstr>PRESENTING DATA - GRAPHS</vt:lpstr>
      <vt:lpstr>SOME BAD EXAMPLES</vt:lpstr>
      <vt:lpstr> </vt:lpstr>
      <vt:lpstr>BAD COLOR USAGE</vt:lpstr>
      <vt:lpstr>PRESENTATION FILES</vt:lpstr>
      <vt:lpstr>CONCLUSION</vt:lpstr>
    </vt:vector>
  </TitlesOfParts>
  <Company>BCTM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Weiser</dc:creator>
  <cp:lastModifiedBy>alissa abello</cp:lastModifiedBy>
  <cp:revision>769</cp:revision>
  <cp:lastPrinted>1601-01-01T00:00:00Z</cp:lastPrinted>
  <dcterms:created xsi:type="dcterms:W3CDTF">2008-10-04T20:29:09Z</dcterms:created>
  <dcterms:modified xsi:type="dcterms:W3CDTF">2024-07-10T18:09:13Z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y fmtid="{D5CDD505-2E9C-101B-9397-08002B2CF9AE}" pid="3" name="docIndexRef">
    <vt:lpwstr>0c7803b5-68a4-40a2-b295-c692ef3246f4</vt:lpwstr>
  </property>
  <property fmtid="{D5CDD505-2E9C-101B-9397-08002B2CF9AE}" pid="4" name="bjClsUserRVM">
    <vt:lpwstr>[]</vt:lpwstr>
  </property>
  <property fmtid="{D5CDD505-2E9C-101B-9397-08002B2CF9AE}" pid="5" name="bjSaver">
    <vt:lpwstr>3DHGntB0kgJPcNXq2cCBn4V2DBhcdTd5</vt:lpwstr>
  </property>
  <property fmtid="{D5CDD505-2E9C-101B-9397-08002B2CF9AE}" pid="6" name="bjDocumentLabelXML">
    <vt:lpwstr>&lt;?xml version="1.0" encoding="us-ascii"?&gt;&lt;sisl xmlns:xsi="http://www.w3.org/2001/XMLSchema-instance" xmlns:xsd="http://www.w3.org/2001/XMLSchema"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y fmtid="{D5CDD505-2E9C-101B-9397-08002B2CF9AE}" pid="9" name="bjLabelHistoryID">
    <vt:lpwstr>{C40116C2-E848-4F5A-B7F6-0CFF06132F42}</vt:lpwstr>
  </property>
  <property fmtid="{D5CDD505-2E9C-101B-9397-08002B2CF9AE}" pid="10" name="ContentTypeId">
    <vt:lpwstr>0x01010019D00583E2434B4F9C04C8EE0F3B5943</vt:lpwstr>
  </property>
</Properties>
</file>